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6"/>
  </p:notesMasterIdLst>
  <p:sldIdLst>
    <p:sldId id="256" r:id="rId3"/>
    <p:sldId id="11473" r:id="rId4"/>
    <p:sldId id="257" r:id="rId5"/>
    <p:sldId id="263" r:id="rId6"/>
    <p:sldId id="11494" r:id="rId7"/>
    <p:sldId id="11472" r:id="rId8"/>
    <p:sldId id="264" r:id="rId9"/>
    <p:sldId id="11474" r:id="rId10"/>
    <p:sldId id="11478" r:id="rId11"/>
    <p:sldId id="11495" r:id="rId12"/>
    <p:sldId id="11477" r:id="rId13"/>
    <p:sldId id="11493" r:id="rId14"/>
    <p:sldId id="11488"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BB3"/>
    <a:srgbClr val="7BC4EB"/>
    <a:srgbClr val="4279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4660"/>
  </p:normalViewPr>
  <p:slideViewPr>
    <p:cSldViewPr snapToGrid="0">
      <p:cViewPr>
        <p:scale>
          <a:sx n="75" d="100"/>
          <a:sy n="75" d="100"/>
        </p:scale>
        <p:origin x="112" y="-4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6FBAC8-BEEB-4649-93A5-5DDF76040B7F}" type="datetimeFigureOut">
              <a:rPr lang="zh-CN" altLang="en-US" smtClean="0"/>
              <a:t>2019/11/16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CE947-A9B4-4131-9C7C-08E85C45D3D0}" type="slidenum">
              <a:rPr lang="zh-CN" altLang="en-US" smtClean="0"/>
              <a:t>‹#›</a:t>
            </a:fld>
            <a:endParaRPr lang="zh-CN" altLang="en-US"/>
          </a:p>
        </p:txBody>
      </p:sp>
    </p:spTree>
    <p:extLst>
      <p:ext uri="{BB962C8B-B14F-4D97-AF65-F5344CB8AC3E}">
        <p14:creationId xmlns:p14="http://schemas.microsoft.com/office/powerpoint/2010/main" val="21297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1</a:t>
            </a:fld>
            <a:endParaRPr lang="zh-CN" altLang="en-US"/>
          </a:p>
        </p:txBody>
      </p:sp>
    </p:spTree>
    <p:extLst>
      <p:ext uri="{BB962C8B-B14F-4D97-AF65-F5344CB8AC3E}">
        <p14:creationId xmlns:p14="http://schemas.microsoft.com/office/powerpoint/2010/main" val="4034195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10</a:t>
            </a:fld>
            <a:endParaRPr lang="zh-CN" altLang="en-US"/>
          </a:p>
        </p:txBody>
      </p:sp>
    </p:spTree>
    <p:extLst>
      <p:ext uri="{BB962C8B-B14F-4D97-AF65-F5344CB8AC3E}">
        <p14:creationId xmlns:p14="http://schemas.microsoft.com/office/powerpoint/2010/main" val="2449724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11</a:t>
            </a:fld>
            <a:endParaRPr lang="zh-CN" altLang="en-US"/>
          </a:p>
        </p:txBody>
      </p:sp>
    </p:spTree>
    <p:extLst>
      <p:ext uri="{BB962C8B-B14F-4D97-AF65-F5344CB8AC3E}">
        <p14:creationId xmlns:p14="http://schemas.microsoft.com/office/powerpoint/2010/main" val="3468954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12</a:t>
            </a:fld>
            <a:endParaRPr lang="zh-CN" altLang="en-US"/>
          </a:p>
        </p:txBody>
      </p:sp>
    </p:spTree>
    <p:extLst>
      <p:ext uri="{BB962C8B-B14F-4D97-AF65-F5344CB8AC3E}">
        <p14:creationId xmlns:p14="http://schemas.microsoft.com/office/powerpoint/2010/main" val="1919373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13</a:t>
            </a:fld>
            <a:endParaRPr lang="zh-CN" altLang="en-US"/>
          </a:p>
        </p:txBody>
      </p:sp>
    </p:spTree>
    <p:extLst>
      <p:ext uri="{BB962C8B-B14F-4D97-AF65-F5344CB8AC3E}">
        <p14:creationId xmlns:p14="http://schemas.microsoft.com/office/powerpoint/2010/main" val="315987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2</a:t>
            </a:fld>
            <a:endParaRPr lang="zh-CN" altLang="en-US"/>
          </a:p>
        </p:txBody>
      </p:sp>
    </p:spTree>
    <p:extLst>
      <p:ext uri="{BB962C8B-B14F-4D97-AF65-F5344CB8AC3E}">
        <p14:creationId xmlns:p14="http://schemas.microsoft.com/office/powerpoint/2010/main" val="1641222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3</a:t>
            </a:fld>
            <a:endParaRPr lang="zh-CN" altLang="en-US"/>
          </a:p>
        </p:txBody>
      </p:sp>
    </p:spTree>
    <p:extLst>
      <p:ext uri="{BB962C8B-B14F-4D97-AF65-F5344CB8AC3E}">
        <p14:creationId xmlns:p14="http://schemas.microsoft.com/office/powerpoint/2010/main" val="3453639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4</a:t>
            </a:fld>
            <a:endParaRPr lang="zh-CN" altLang="en-US"/>
          </a:p>
        </p:txBody>
      </p:sp>
    </p:spTree>
    <p:extLst>
      <p:ext uri="{BB962C8B-B14F-4D97-AF65-F5344CB8AC3E}">
        <p14:creationId xmlns:p14="http://schemas.microsoft.com/office/powerpoint/2010/main" val="114131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5</a:t>
            </a:fld>
            <a:endParaRPr lang="zh-CN" altLang="en-US"/>
          </a:p>
        </p:txBody>
      </p:sp>
    </p:spTree>
    <p:extLst>
      <p:ext uri="{BB962C8B-B14F-4D97-AF65-F5344CB8AC3E}">
        <p14:creationId xmlns:p14="http://schemas.microsoft.com/office/powerpoint/2010/main" val="127040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6</a:t>
            </a:fld>
            <a:endParaRPr lang="zh-CN" altLang="en-US"/>
          </a:p>
        </p:txBody>
      </p:sp>
    </p:spTree>
    <p:extLst>
      <p:ext uri="{BB962C8B-B14F-4D97-AF65-F5344CB8AC3E}">
        <p14:creationId xmlns:p14="http://schemas.microsoft.com/office/powerpoint/2010/main" val="411395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7</a:t>
            </a:fld>
            <a:endParaRPr lang="zh-CN" altLang="en-US"/>
          </a:p>
        </p:txBody>
      </p:sp>
    </p:spTree>
    <p:extLst>
      <p:ext uri="{BB962C8B-B14F-4D97-AF65-F5344CB8AC3E}">
        <p14:creationId xmlns:p14="http://schemas.microsoft.com/office/powerpoint/2010/main" val="463003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8</a:t>
            </a:fld>
            <a:endParaRPr lang="zh-CN" altLang="en-US"/>
          </a:p>
        </p:txBody>
      </p:sp>
    </p:spTree>
    <p:extLst>
      <p:ext uri="{BB962C8B-B14F-4D97-AF65-F5344CB8AC3E}">
        <p14:creationId xmlns:p14="http://schemas.microsoft.com/office/powerpoint/2010/main" val="100638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D0CE947-A9B4-4131-9C7C-08E85C45D3D0}" type="slidenum">
              <a:rPr lang="zh-CN" altLang="en-US" smtClean="0"/>
              <a:t>9</a:t>
            </a:fld>
            <a:endParaRPr lang="zh-CN" altLang="en-US"/>
          </a:p>
        </p:txBody>
      </p:sp>
    </p:spTree>
    <p:extLst>
      <p:ext uri="{BB962C8B-B14F-4D97-AF65-F5344CB8AC3E}">
        <p14:creationId xmlns:p14="http://schemas.microsoft.com/office/powerpoint/2010/main" val="40270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2019/11/16</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slow" advClick="0" advTm="0">
    <p:comb/>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2019/11/16</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slow" advClick="0" advTm="0">
    <p:comb/>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2019/11/16</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slow" advClick="0" advTm="0">
    <p:comb/>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6" name="日期占位符 2"/>
          <p:cNvSpPr>
            <a:spLocks noGrp="1"/>
          </p:cNvSpPr>
          <p:nvPr>
            <p:ph type="dt" sz="half" idx="10"/>
          </p:nvPr>
        </p:nvSpPr>
        <p:spPr/>
        <p:txBody>
          <a:bodyPr/>
          <a:lstStyle>
            <a:lvl1pPr>
              <a:defRPr/>
            </a:lvl1pPr>
          </a:lstStyle>
          <a:p>
            <a:pPr>
              <a:defRPr/>
            </a:pPr>
            <a:fld id="{2062C1E6-100B-44D2-A1C7-A34E3BD9A12C}" type="datetimeFigureOut">
              <a:rPr lang="zh-CN" altLang="en-US"/>
              <a:t>2019/11/16</a:t>
            </a:fld>
            <a:endParaRPr lang="zh-CN" altLang="en-US"/>
          </a:p>
        </p:txBody>
      </p:sp>
      <p:sp>
        <p:nvSpPr>
          <p:cNvPr id="7" name="页脚占位符 3"/>
          <p:cNvSpPr>
            <a:spLocks noGrp="1"/>
          </p:cNvSpPr>
          <p:nvPr>
            <p:ph type="ftr" sz="quarter" idx="11"/>
          </p:nvPr>
        </p:nvSpPr>
        <p:spPr/>
        <p:txBody>
          <a:bodyPr/>
          <a:lstStyle>
            <a:lvl1pPr>
              <a:defRPr/>
            </a:lvl1pPr>
          </a:lstStyle>
          <a:p>
            <a:pPr>
              <a:defRPr/>
            </a:pPr>
            <a:endParaRPr lang="zh-CN" altLang="en-US"/>
          </a:p>
        </p:txBody>
      </p:sp>
      <p:sp>
        <p:nvSpPr>
          <p:cNvPr id="8" name="灯片编号占位符 4"/>
          <p:cNvSpPr>
            <a:spLocks noGrp="1"/>
          </p:cNvSpPr>
          <p:nvPr>
            <p:ph type="sldNum" sz="quarter" idx="12"/>
          </p:nvPr>
        </p:nvSpPr>
        <p:spPr/>
        <p:txBody>
          <a:bodyPr/>
          <a:lstStyle>
            <a:lvl1pPr>
              <a:defRPr/>
            </a:lvl1pPr>
          </a:lstStyle>
          <a:p>
            <a:pPr>
              <a:defRPr/>
            </a:pPr>
            <a:fld id="{C14A6F88-39AC-442E-B372-2FEBDC340D1D}" type="slidenum">
              <a:rPr lang="zh-CN" altLang="en-US"/>
              <a:t>‹#›</a:t>
            </a:fld>
            <a:endParaRPr lang="zh-CN" altLang="en-US"/>
          </a:p>
        </p:txBody>
      </p:sp>
    </p:spTree>
  </p:cSld>
  <p:clrMapOvr>
    <a:masterClrMapping/>
  </p:clrMapOvr>
  <p:transition spd="slow" advClick="0" advTm="0">
    <p:comb/>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advClick="0" advTm="0">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F117FC3-1EFD-4077-9A21-D1C040E25774}" type="datetimeFigureOut">
              <a:rPr lang="zh-CN" altLang="en-US" smtClean="0"/>
              <a:t>2019/11/16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5DB152-0D63-4255-9A93-7090ECA5303D}" type="slidenum">
              <a:rPr lang="zh-CN" altLang="en-US" smtClean="0"/>
              <a:t>‹#›</a:t>
            </a:fld>
            <a:endParaRPr lang="zh-CN" altLang="en-US"/>
          </a:p>
        </p:txBody>
      </p:sp>
    </p:spTree>
  </p:cSld>
  <p:clrMapOvr>
    <a:masterClrMapping/>
  </p:clrMapOvr>
  <p:transition spd="slow" advClick="0" advTm="0">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17FC3-1EFD-4077-9A21-D1C040E25774}" type="datetimeFigureOut">
              <a:rPr lang="zh-CN" altLang="en-US" smtClean="0"/>
              <a:t>2019/11/16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5DB152-0D63-4255-9A93-7090ECA5303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comb/>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180649-OWMKNN-459"/>
          <p:cNvPicPr>
            <a:picLocks noChangeAspect="1"/>
          </p:cNvPicPr>
          <p:nvPr userDrawn="1"/>
        </p:nvPicPr>
        <p:blipFill>
          <a:blip r:embed="rId7"/>
          <a:srcRect t="15308"/>
          <a:stretch>
            <a:fillRect/>
          </a:stretch>
        </p:blipFill>
        <p:spPr>
          <a:xfrm>
            <a:off x="-1905" y="-27305"/>
            <a:ext cx="12196445" cy="6885940"/>
          </a:xfrm>
          <a:prstGeom prst="rect">
            <a:avLst/>
          </a:prstGeom>
        </p:spPr>
      </p:pic>
      <p:sp>
        <p:nvSpPr>
          <p:cNvPr id="8" name="矩形 7"/>
          <p:cNvSpPr/>
          <p:nvPr userDrawn="1"/>
        </p:nvSpPr>
        <p:spPr>
          <a:xfrm>
            <a:off x="-2540" y="-26670"/>
            <a:ext cx="12195810" cy="6885305"/>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70205" y="354965"/>
            <a:ext cx="11452860" cy="6122670"/>
          </a:xfrm>
          <a:prstGeom prst="rect">
            <a:avLst/>
          </a:prstGeom>
          <a:solidFill>
            <a:schemeClr val="bg1">
              <a:alpha val="93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advClick="0" advTm="0">
    <p:comb/>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p3"/><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grpSp>
        <p:nvGrpSpPr>
          <p:cNvPr id="11" name="组合 10"/>
          <p:cNvGrpSpPr/>
          <p:nvPr/>
        </p:nvGrpSpPr>
        <p:grpSpPr>
          <a:xfrm>
            <a:off x="2410460" y="-187326"/>
            <a:ext cx="7371715" cy="7347585"/>
            <a:chOff x="3645" y="-305"/>
            <a:chExt cx="11609" cy="11571"/>
          </a:xfrm>
        </p:grpSpPr>
        <p:sp>
          <p:nvSpPr>
            <p:cNvPr id="12" name="椭圆 11"/>
            <p:cNvSpPr/>
            <p:nvPr/>
          </p:nvSpPr>
          <p:spPr>
            <a:xfrm>
              <a:off x="3795" y="-43"/>
              <a:ext cx="11309" cy="11309"/>
            </a:xfrm>
            <a:prstGeom prst="ellipse">
              <a:avLst/>
            </a:prstGeom>
            <a:solidFill>
              <a:schemeClr val="bg1">
                <a:alpha val="47000"/>
              </a:schemeClr>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406BB3"/>
                </a:solidFill>
                <a:effectLst/>
                <a:uLnTx/>
                <a:uFillTx/>
                <a:latin typeface="+mn-ea"/>
                <a:cs typeface="+mn-cs"/>
                <a:sym typeface="Arial" panose="020B0604020202020204"/>
              </a:endParaRPr>
            </a:p>
          </p:txBody>
        </p:sp>
        <p:pic>
          <p:nvPicPr>
            <p:cNvPr id="13" name="图片 12"/>
            <p:cNvPicPr>
              <a:picLocks noChangeAspect="1"/>
            </p:cNvPicPr>
            <p:nvPr/>
          </p:nvPicPr>
          <p:blipFill>
            <a:blip r:embed="rId7"/>
            <a:srcRect b="58920"/>
            <a:stretch>
              <a:fillRect/>
            </a:stretch>
          </p:blipFill>
          <p:spPr>
            <a:xfrm>
              <a:off x="3645" y="-305"/>
              <a:ext cx="11609" cy="4769"/>
            </a:xfrm>
            <a:prstGeom prst="rect">
              <a:avLst/>
            </a:prstGeom>
          </p:spPr>
        </p:pic>
        <p:pic>
          <p:nvPicPr>
            <p:cNvPr id="14" name="图片 13"/>
            <p:cNvPicPr>
              <a:picLocks noChangeAspect="1"/>
            </p:cNvPicPr>
            <p:nvPr/>
          </p:nvPicPr>
          <p:blipFill>
            <a:blip r:embed="rId7"/>
            <a:srcRect t="60720"/>
            <a:stretch>
              <a:fillRect/>
            </a:stretch>
          </p:blipFill>
          <p:spPr>
            <a:xfrm>
              <a:off x="3645" y="6706"/>
              <a:ext cx="11609" cy="4560"/>
            </a:xfrm>
            <a:prstGeom prst="rect">
              <a:avLst/>
            </a:prstGeom>
          </p:spPr>
        </p:pic>
      </p:grpSp>
      <p:sp>
        <p:nvSpPr>
          <p:cNvPr id="15" name="椭圆 14"/>
          <p:cNvSpPr/>
          <p:nvPr/>
        </p:nvSpPr>
        <p:spPr>
          <a:xfrm>
            <a:off x="2352675" y="2597784"/>
            <a:ext cx="419100" cy="419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406BB3"/>
              </a:solidFill>
              <a:effectLst/>
              <a:uLnTx/>
              <a:uFillTx/>
              <a:latin typeface="+mn-ea"/>
              <a:cs typeface="+mn-cs"/>
              <a:sym typeface="Arial" panose="020B0604020202020204"/>
            </a:endParaRPr>
          </a:p>
        </p:txBody>
      </p:sp>
      <p:sp>
        <p:nvSpPr>
          <p:cNvPr id="16" name="椭圆 15"/>
          <p:cNvSpPr/>
          <p:nvPr/>
        </p:nvSpPr>
        <p:spPr>
          <a:xfrm>
            <a:off x="9363075" y="3982084"/>
            <a:ext cx="419100" cy="419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406BB3"/>
              </a:solidFill>
              <a:effectLst/>
              <a:uLnTx/>
              <a:uFillTx/>
              <a:latin typeface="+mn-ea"/>
              <a:cs typeface="+mn-cs"/>
              <a:sym typeface="Arial" panose="020B0604020202020204"/>
            </a:endParaRPr>
          </a:p>
        </p:txBody>
      </p:sp>
      <p:sp>
        <p:nvSpPr>
          <p:cNvPr id="17" name="文本框 16"/>
          <p:cNvSpPr txBox="1">
            <a:spLocks noChangeArrowheads="1"/>
          </p:cNvSpPr>
          <p:nvPr/>
        </p:nvSpPr>
        <p:spPr bwMode="auto">
          <a:xfrm>
            <a:off x="422061" y="2696010"/>
            <a:ext cx="11469807" cy="1323439"/>
          </a:xfrm>
          <a:prstGeom prst="rect">
            <a:avLst/>
          </a:prstGeom>
          <a:solidFill>
            <a:schemeClr val="bg1">
              <a:alpha val="41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lvl="0" algn="ctr">
              <a:defRPr/>
            </a:pPr>
            <a:r>
              <a:rPr lang="zh-CN" altLang="en-US" sz="8000" b="1" dirty="0">
                <a:ln w="3175">
                  <a:noFill/>
                </a:ln>
                <a:solidFill>
                  <a:srgbClr val="406BB3"/>
                </a:solidFill>
                <a:effectLst>
                  <a:innerShdw blurRad="63500" dist="50800" dir="18900000">
                    <a:prstClr val="black">
                      <a:alpha val="50000"/>
                    </a:prstClr>
                  </a:innerShdw>
                </a:effectLst>
                <a:latin typeface="+mn-ea"/>
                <a:ea typeface="+mn-ea"/>
                <a:cs typeface="+mn-ea"/>
                <a:sym typeface="Arial" panose="020B0604020202020204"/>
              </a:rPr>
              <a:t>企业移动云应用开发答辩</a:t>
            </a:r>
            <a:endParaRPr kumimoji="0" lang="zh-CN" altLang="en-US" sz="8000" b="1" i="0" u="none" strike="noStrike" kern="1200" cap="none" spc="0" normalizeH="0" baseline="0" noProof="0" dirty="0">
              <a:ln w="3175">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endParaRPr>
          </a:p>
        </p:txBody>
      </p:sp>
      <p:sp>
        <p:nvSpPr>
          <p:cNvPr id="18" name="文本框 66"/>
          <p:cNvSpPr txBox="1">
            <a:spLocks noChangeArrowheads="1"/>
          </p:cNvSpPr>
          <p:nvPr/>
        </p:nvSpPr>
        <p:spPr bwMode="auto">
          <a:xfrm>
            <a:off x="4208003" y="5873759"/>
            <a:ext cx="3941098" cy="46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600">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rPr>
              <a:t>答辩</a:t>
            </a:r>
            <a:r>
              <a:rPr kumimoji="0" lang="zh-CN" altLang="en-US" sz="1800" b="1" i="0" u="none" strike="noStrike" kern="1200" cap="none" spc="0" normalizeH="0" baseline="0" noProof="0">
                <a:ln>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rPr>
              <a:t>人：  </a:t>
            </a:r>
            <a:r>
              <a:rPr kumimoji="0" lang="zh-CN" altLang="en-US" sz="1800" b="1" i="0" u="none" strike="noStrike" kern="1200" cap="none" spc="0" normalizeH="0" baseline="0" noProof="0" dirty="0">
                <a:ln>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rPr>
              <a:t>时间：</a:t>
            </a:r>
            <a:r>
              <a:rPr kumimoji="0" lang="en-US" altLang="zh-CN" sz="1800" b="1" i="0" u="none" strike="noStrike" kern="1200" cap="none" spc="0" normalizeH="0" baseline="0" noProof="0" dirty="0">
                <a:ln>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rPr>
              <a:t>2019.11.17</a:t>
            </a:r>
          </a:p>
        </p:txBody>
      </p:sp>
      <p:sp>
        <p:nvSpPr>
          <p:cNvPr id="20" name="文本框 13"/>
          <p:cNvSpPr txBox="1">
            <a:spLocks noChangeArrowheads="1"/>
          </p:cNvSpPr>
          <p:nvPr/>
        </p:nvSpPr>
        <p:spPr bwMode="auto">
          <a:xfrm>
            <a:off x="4811081" y="570801"/>
            <a:ext cx="269176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rPr>
              <a:t>2019</a:t>
            </a:r>
          </a:p>
        </p:txBody>
      </p:sp>
      <p:pic>
        <p:nvPicPr>
          <p:cNvPr id="24" name="Keith Kenniff - Receives">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77875" y="-1203325"/>
            <a:ext cx="609600" cy="609600"/>
          </a:xfrm>
          <a:prstGeom prst="rect">
            <a:avLst/>
          </a:prstGeom>
        </p:spPr>
      </p:pic>
    </p:spTree>
    <p:custDataLst>
      <p:tags r:id="rId1"/>
    </p:custData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53" presetClass="entr" presetSubtype="16"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53" presetClass="entr" presetSubtype="16" fill="hold" grpId="0" nodeType="withEffect">
                                  <p:stCondLst>
                                    <p:cond delay="0"/>
                                  </p:stCondLst>
                                  <p:iterate type="lt">
                                    <p:tmPct val="10000"/>
                                  </p:iterate>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Effect transition="in" filter="fade">
                                      <p:cBhvr>
                                        <p:cTn id="27" dur="1000"/>
                                        <p:tgtEl>
                                          <p:spTgt spid="20"/>
                                        </p:tgtEl>
                                      </p:cBhvr>
                                    </p:animEffect>
                                  </p:childTnLst>
                                </p:cTn>
                              </p:par>
                            </p:childTnLst>
                          </p:cTn>
                        </p:par>
                        <p:par>
                          <p:cTn id="28" fill="hold">
                            <p:stCondLst>
                              <p:cond delay="1800"/>
                            </p:stCondLst>
                            <p:childTnLst>
                              <p:par>
                                <p:cTn id="29" presetID="2" presetClass="entr" presetSubtype="1" fill="hold" grpId="0" nodeType="afterEffect">
                                  <p:stCondLst>
                                    <p:cond delay="0"/>
                                  </p:stCondLst>
                                  <p:iterate type="lt">
                                    <p:tmPct val="10000"/>
                                  </p:iterate>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250" fill="hold"/>
                                        <p:tgtEl>
                                          <p:spTgt spid="17"/>
                                        </p:tgtEl>
                                        <p:attrNameLst>
                                          <p:attrName>ppt_x</p:attrName>
                                        </p:attrNameLst>
                                      </p:cBhvr>
                                      <p:tavLst>
                                        <p:tav tm="0">
                                          <p:val>
                                            <p:strVal val="#ppt_x"/>
                                          </p:val>
                                        </p:tav>
                                        <p:tav tm="100000">
                                          <p:val>
                                            <p:strVal val="#ppt_x"/>
                                          </p:val>
                                        </p:tav>
                                      </p:tavLst>
                                    </p:anim>
                                    <p:anim calcmode="lin" valueType="num">
                                      <p:cBhvr additive="base">
                                        <p:cTn id="32" dur="1250" fill="hold"/>
                                        <p:tgtEl>
                                          <p:spTgt spid="17"/>
                                        </p:tgtEl>
                                        <p:attrNameLst>
                                          <p:attrName>ppt_y</p:attrName>
                                        </p:attrNameLst>
                                      </p:cBhvr>
                                      <p:tavLst>
                                        <p:tav tm="0">
                                          <p:val>
                                            <p:strVal val="0-#ppt_h/2"/>
                                          </p:val>
                                        </p:tav>
                                        <p:tav tm="100000">
                                          <p:val>
                                            <p:strVal val="#ppt_y"/>
                                          </p:val>
                                        </p:tav>
                                      </p:tavLst>
                                    </p:anim>
                                  </p:childTnLst>
                                </p:cTn>
                              </p:par>
                              <p:par>
                                <p:cTn id="33" presetID="42" presetClass="entr" presetSubtype="0" fill="hold" grpId="0" nodeType="withEffect">
                                  <p:stCondLst>
                                    <p:cond delay="14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8" repeatCount="indefinite" fill="hold" display="0">
                  <p:stCondLst>
                    <p:cond delay="indefinite"/>
                  </p:stCondLst>
                  <p:endCondLst>
                    <p:cond evt="onStopAudio" delay="0">
                      <p:tgtEl>
                        <p:sldTgt/>
                      </p:tgtEl>
                    </p:cond>
                  </p:endCondLst>
                </p:cTn>
                <p:tgtEl>
                  <p:spTgt spid="24"/>
                </p:tgtEl>
              </p:cMediaNode>
            </p:audio>
          </p:childTnLst>
        </p:cTn>
      </p:par>
    </p:tnLst>
    <p:bldLst>
      <p:bldP spid="15" grpId="0" animBg="1"/>
      <p:bldP spid="16" grpId="0" animBg="1"/>
      <p:bldP spid="17" grpId="0" bldLvl="0" animBg="1"/>
      <p:bldP spid="18"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图文框 4"/>
          <p:cNvSpPr/>
          <p:nvPr/>
        </p:nvSpPr>
        <p:spPr>
          <a:xfrm>
            <a:off x="-139894" y="-127000"/>
            <a:ext cx="12433494" cy="7099300"/>
          </a:xfrm>
          <a:prstGeom prst="frame">
            <a:avLst>
              <a:gd name="adj1" fmla="val 3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385568" y="361950"/>
            <a:ext cx="11468100" cy="61087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327435" y="469304"/>
            <a:ext cx="1093019" cy="607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blipFill>
                  <a:blip r:embed="rId4"/>
                  <a:stretch>
                    <a:fillRect/>
                  </a:stretch>
                </a:blipFill>
                <a:effectLst/>
                <a:uLnTx/>
                <a:uFillTx/>
                <a:cs typeface="+mn-cs"/>
              </a:rPr>
              <a:t>04</a:t>
            </a:r>
            <a:endParaRPr kumimoji="0" lang="zh-CN" altLang="en-US" sz="4400" b="1" i="0" u="none" strike="noStrike" kern="1200" cap="none" spc="0" normalizeH="0" baseline="0" noProof="0" dirty="0">
              <a:ln>
                <a:noFill/>
              </a:ln>
              <a:blipFill>
                <a:blip r:embed="rId4"/>
                <a:stretch>
                  <a:fillRect/>
                </a:stretch>
              </a:blipFill>
              <a:effectLst/>
              <a:uLnTx/>
              <a:uFillTx/>
              <a:cs typeface="+mn-cs"/>
            </a:endParaRPr>
          </a:p>
        </p:txBody>
      </p:sp>
      <p:sp>
        <p:nvSpPr>
          <p:cNvPr id="8" name="文本框 7"/>
          <p:cNvSpPr txBox="1"/>
          <p:nvPr/>
        </p:nvSpPr>
        <p:spPr>
          <a:xfrm>
            <a:off x="1157503" y="512284"/>
            <a:ext cx="3735008" cy="769441"/>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kumimoji="0" lang="zh-CN" altLang="en-US" sz="44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庞门正道标题体" panose="02010600030101010101" pitchFamily="2" charset="-122"/>
                <a:cs typeface="+mn-cs"/>
              </a:rPr>
              <a:t>人脸</a:t>
            </a:r>
            <a:r>
              <a:rPr lang="zh-CN" altLang="en-US" sz="4400" spc="300" dirty="0">
                <a:solidFill>
                  <a:schemeClr val="tx1">
                    <a:lumMod val="85000"/>
                    <a:lumOff val="15000"/>
                  </a:schemeClr>
                </a:solidFill>
                <a:effectLst>
                  <a:outerShdw blurRad="38100" dist="38100" dir="2700000" algn="tl">
                    <a:srgbClr val="000000">
                      <a:alpha val="43137"/>
                    </a:srgbClr>
                  </a:outerShdw>
                </a:effectLst>
                <a:ea typeface="庞门正道标题体" panose="02010600030101010101" pitchFamily="2" charset="-122"/>
              </a:rPr>
              <a:t>对比</a:t>
            </a:r>
            <a:endParaRPr kumimoji="0" lang="ko-KR" altLang="en-US" sz="44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7FD35C6E-9467-454D-8968-7409075F769C}"/>
              </a:ext>
            </a:extLst>
          </p:cNvPr>
          <p:cNvSpPr txBox="1"/>
          <p:nvPr/>
        </p:nvSpPr>
        <p:spPr>
          <a:xfrm>
            <a:off x="716437" y="1480008"/>
            <a:ext cx="3252248" cy="1569660"/>
          </a:xfrm>
          <a:prstGeom prst="rect">
            <a:avLst/>
          </a:prstGeom>
          <a:noFill/>
        </p:spPr>
        <p:txBody>
          <a:bodyPr wrap="square" rtlCol="0">
            <a:spAutoFit/>
          </a:bodyPr>
          <a:lstStyle/>
          <a:p>
            <a:r>
              <a:rPr lang="zh-CN" altLang="en-US" sz="3200" dirty="0"/>
              <a:t>选择两张图片并返回两张图中人脸的相似度</a:t>
            </a:r>
          </a:p>
        </p:txBody>
      </p:sp>
      <p:pic>
        <p:nvPicPr>
          <p:cNvPr id="3" name="图片 2">
            <a:extLst>
              <a:ext uri="{FF2B5EF4-FFF2-40B4-BE49-F238E27FC236}">
                <a16:creationId xmlns:a16="http://schemas.microsoft.com/office/drawing/2014/main" id="{EA453398-49C5-48B7-9B8F-439C2F8DC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3234" y="739637"/>
            <a:ext cx="2565532" cy="5378726"/>
          </a:xfrm>
          <a:prstGeom prst="rect">
            <a:avLst/>
          </a:prstGeom>
        </p:spPr>
      </p:pic>
      <p:pic>
        <p:nvPicPr>
          <p:cNvPr id="12" name="图片 11">
            <a:extLst>
              <a:ext uri="{FF2B5EF4-FFF2-40B4-BE49-F238E27FC236}">
                <a16:creationId xmlns:a16="http://schemas.microsoft.com/office/drawing/2014/main" id="{1CAE7CA7-376E-4E28-A3C0-D2FEE5046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0111" y="733287"/>
            <a:ext cx="2540131" cy="5366026"/>
          </a:xfrm>
          <a:prstGeom prst="rect">
            <a:avLst/>
          </a:prstGeom>
        </p:spPr>
      </p:pic>
    </p:spTree>
    <p:extLst>
      <p:ext uri="{BB962C8B-B14F-4D97-AF65-F5344CB8AC3E}">
        <p14:creationId xmlns:p14="http://schemas.microsoft.com/office/powerpoint/2010/main" val="1332150741"/>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矩形: 圆角 4"/>
          <p:cNvSpPr/>
          <p:nvPr/>
        </p:nvSpPr>
        <p:spPr>
          <a:xfrm>
            <a:off x="1472381" y="1695949"/>
            <a:ext cx="2969342" cy="38136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0" noProof="0" dirty="0">
                <a:blipFill>
                  <a:blip r:embed="rId4"/>
                  <a:stretch>
                    <a:fillRect/>
                  </a:stretch>
                </a:blipFill>
                <a:latin typeface="庞门正道标题体" panose="02010600030101010101" pitchFamily="2" charset="-122"/>
                <a:ea typeface="庞门正道标题体" panose="02010600030101010101" pitchFamily="2" charset="-122"/>
              </a:rPr>
              <a:t>3</a:t>
            </a:r>
            <a:endParaRPr kumimoji="0" lang="zh-CN" altLang="en-US" sz="30000" b="0" i="0" u="none" strike="noStrike" kern="1200" cap="none" spc="0" normalizeH="0" baseline="0" noProof="0" dirty="0">
              <a:ln>
                <a:noFill/>
              </a:ln>
              <a:blipFill>
                <a:blip r:embed="rId4"/>
                <a:stretch>
                  <a:fillRect/>
                </a:stretch>
              </a:blipFill>
              <a:effectLst/>
              <a:uLnTx/>
              <a:uFillTx/>
              <a:latin typeface="庞门正道标题体" panose="02010600030101010101" pitchFamily="2" charset="-122"/>
              <a:ea typeface="庞门正道标题体" panose="02010600030101010101" pitchFamily="2" charset="-122"/>
              <a:cs typeface="+mn-cs"/>
            </a:endParaRPr>
          </a:p>
        </p:txBody>
      </p:sp>
      <p:sp>
        <p:nvSpPr>
          <p:cNvPr id="6" name="文本框 5"/>
          <p:cNvSpPr txBox="1"/>
          <p:nvPr/>
        </p:nvSpPr>
        <p:spPr>
          <a:xfrm>
            <a:off x="4759222" y="2527637"/>
            <a:ext cx="6610821" cy="1015663"/>
          </a:xfrm>
          <a:prstGeom prst="rect">
            <a:avLst/>
          </a:prstGeom>
          <a:noFill/>
        </p:spPr>
        <p:txBody>
          <a:bodyPr vert="horz" wrap="square" lIns="91440" tIns="45720" rIns="91440" bIns="45720" numCol="1" anchor="t">
            <a:spAutoFit/>
          </a:bodyPr>
          <a:lstStyle/>
          <a:p>
            <a:pPr lvl="0" eaLnBrk="0">
              <a:defRPr/>
            </a:pPr>
            <a:r>
              <a:rPr lang="zh-CN" altLang="en-US" sz="6000" dirty="0">
                <a:solidFill>
                  <a:prstClr val="white"/>
                </a:solidFill>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rPr>
              <a:t>图像识别</a:t>
            </a:r>
          </a:p>
        </p:txBody>
      </p:sp>
      <p:sp>
        <p:nvSpPr>
          <p:cNvPr id="7" name="文本框 6"/>
          <p:cNvSpPr txBox="1"/>
          <p:nvPr/>
        </p:nvSpPr>
        <p:spPr>
          <a:xfrm>
            <a:off x="4902097" y="3569253"/>
            <a:ext cx="5035653" cy="1027845"/>
          </a:xfrm>
          <a:prstGeom prst="rect">
            <a:avLst/>
          </a:prstGeom>
          <a:noFill/>
        </p:spPr>
        <p:txBody>
          <a:bodyPr wrap="square" rtlCol="0">
            <a:spAutoFit/>
          </a:bodyPr>
          <a:lstStyle/>
          <a:p>
            <a:pPr lvl="0">
              <a:lnSpc>
                <a:spcPct val="150000"/>
              </a:lnSpc>
            </a:pPr>
            <a:r>
              <a:rPr lang="en-US" altLang="zh-CN" sz="1400" b="1" dirty="0">
                <a:solidFill>
                  <a:schemeClr val="bg1"/>
                </a:solidFill>
                <a:effectLst>
                  <a:outerShdw blurRad="38100" dist="38100" dir="2700000" algn="tl">
                    <a:srgbClr val="000000">
                      <a:alpha val="43137"/>
                    </a:srgbClr>
                  </a:outerShdw>
                </a:effectLst>
              </a:rPr>
              <a:t>Never think hard about past. It brings tears… Don’t think more about future. Itbringsfears… Live this moment with a smile. It brings cheers.</a:t>
            </a:r>
            <a:endParaRPr kumimoji="0" lang="zh-CN" alt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庞门正道标题体" panose="02010600030101010101" pitchFamily="2" charset="-122"/>
              <a:ea typeface="庞门正道标题体" panose="02010600030101010101" pitchFamily="2" charset="-122"/>
            </a:endParaRPr>
          </a:p>
        </p:txBody>
      </p:sp>
    </p:spTree>
    <p:extLst>
      <p:ext uri="{BB962C8B-B14F-4D97-AF65-F5344CB8AC3E}">
        <p14:creationId xmlns:p14="http://schemas.microsoft.com/office/powerpoint/2010/main" val="684808064"/>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图文框 4"/>
          <p:cNvSpPr/>
          <p:nvPr/>
        </p:nvSpPr>
        <p:spPr>
          <a:xfrm>
            <a:off x="-139894" y="-127000"/>
            <a:ext cx="12433494" cy="7099300"/>
          </a:xfrm>
          <a:prstGeom prst="frame">
            <a:avLst>
              <a:gd name="adj1" fmla="val 3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385568" y="361950"/>
            <a:ext cx="11468100" cy="61087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283968" y="553744"/>
            <a:ext cx="1093019" cy="607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blipFill>
                  <a:blip r:embed="rId4"/>
                  <a:stretch>
                    <a:fillRect/>
                  </a:stretch>
                </a:blipFill>
                <a:effectLst/>
                <a:uLnTx/>
                <a:uFillTx/>
                <a:cs typeface="+mn-cs"/>
              </a:rPr>
              <a:t>01</a:t>
            </a:r>
            <a:endParaRPr kumimoji="0" lang="zh-CN" altLang="en-US" sz="4400" b="1" i="0" u="none" strike="noStrike" kern="1200" cap="none" spc="0" normalizeH="0" baseline="0" noProof="0" dirty="0">
              <a:ln>
                <a:noFill/>
              </a:ln>
              <a:blipFill>
                <a:blip r:embed="rId4"/>
                <a:stretch>
                  <a:fillRect/>
                </a:stretch>
              </a:blipFill>
              <a:effectLst/>
              <a:uLnTx/>
              <a:uFillTx/>
              <a:cs typeface="+mn-cs"/>
            </a:endParaRPr>
          </a:p>
        </p:txBody>
      </p:sp>
      <p:sp>
        <p:nvSpPr>
          <p:cNvPr id="8" name="文本框 7"/>
          <p:cNvSpPr txBox="1"/>
          <p:nvPr/>
        </p:nvSpPr>
        <p:spPr>
          <a:xfrm>
            <a:off x="1157503" y="512284"/>
            <a:ext cx="3829276" cy="769441"/>
          </a:xfrm>
          <a:prstGeom prst="rect">
            <a:avLst/>
          </a:prstGeom>
          <a:noFill/>
        </p:spPr>
        <p:txBody>
          <a:bodyPr vert="horz" wrap="square" lIns="91440" tIns="45720" rIns="91440" bIns="45720" numCol="1" anchor="t">
            <a:spAutoFit/>
          </a:bodyPr>
          <a:lstStyle/>
          <a:p>
            <a:pPr lvl="0" eaLnBrk="0">
              <a:defRPr/>
            </a:pPr>
            <a:r>
              <a:rPr lang="zh-CN" altLang="en-US" sz="4400" spc="300" dirty="0">
                <a:solidFill>
                  <a:schemeClr val="tx1">
                    <a:lumMod val="85000"/>
                    <a:lumOff val="15000"/>
                  </a:schemeClr>
                </a:solidFill>
                <a:effectLst>
                  <a:outerShdw blurRad="38100" dist="38100" dir="2700000" algn="tl">
                    <a:srgbClr val="000000">
                      <a:alpha val="43137"/>
                    </a:srgbClr>
                  </a:outerShdw>
                </a:effectLst>
                <a:ea typeface="庞门正道标题体" panose="02010600030101010101" pitchFamily="2" charset="-122"/>
              </a:rPr>
              <a:t>图片物体识别</a:t>
            </a:r>
          </a:p>
        </p:txBody>
      </p:sp>
      <p:sp>
        <p:nvSpPr>
          <p:cNvPr id="27" name="文本框 26">
            <a:extLst>
              <a:ext uri="{FF2B5EF4-FFF2-40B4-BE49-F238E27FC236}">
                <a16:creationId xmlns:a16="http://schemas.microsoft.com/office/drawing/2014/main" id="{2D6166EF-C5E3-4F53-AADC-09FF0410C24B}"/>
              </a:ext>
            </a:extLst>
          </p:cNvPr>
          <p:cNvSpPr txBox="1"/>
          <p:nvPr/>
        </p:nvSpPr>
        <p:spPr>
          <a:xfrm>
            <a:off x="644525" y="1352973"/>
            <a:ext cx="2965602" cy="2062103"/>
          </a:xfrm>
          <a:prstGeom prst="rect">
            <a:avLst/>
          </a:prstGeom>
          <a:noFill/>
        </p:spPr>
        <p:txBody>
          <a:bodyPr wrap="square" rtlCol="0">
            <a:spAutoFit/>
          </a:bodyPr>
          <a:lstStyle/>
          <a:p>
            <a:r>
              <a:rPr lang="zh-CN" altLang="en-US" sz="3200" dirty="0"/>
              <a:t>调用了图片识别</a:t>
            </a:r>
            <a:r>
              <a:rPr lang="en-US" altLang="zh-CN" sz="3200" dirty="0"/>
              <a:t>API</a:t>
            </a:r>
            <a:r>
              <a:rPr lang="zh-CN" altLang="en-US" sz="3200" dirty="0"/>
              <a:t>，可以对于图片中的物体进行识别。</a:t>
            </a:r>
          </a:p>
        </p:txBody>
      </p:sp>
      <p:pic>
        <p:nvPicPr>
          <p:cNvPr id="9" name="图片 8">
            <a:extLst>
              <a:ext uri="{FF2B5EF4-FFF2-40B4-BE49-F238E27FC236}">
                <a16:creationId xmlns:a16="http://schemas.microsoft.com/office/drawing/2014/main" id="{04B585AF-8D6B-4525-A37A-AA122E7437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2347" y="408318"/>
            <a:ext cx="2799410" cy="6065388"/>
          </a:xfrm>
          <a:prstGeom prst="rect">
            <a:avLst/>
          </a:prstGeom>
        </p:spPr>
      </p:pic>
    </p:spTree>
    <p:extLst>
      <p:ext uri="{BB962C8B-B14F-4D97-AF65-F5344CB8AC3E}">
        <p14:creationId xmlns:p14="http://schemas.microsoft.com/office/powerpoint/2010/main" val="382571072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grpSp>
        <p:nvGrpSpPr>
          <p:cNvPr id="11" name="组合 10"/>
          <p:cNvGrpSpPr/>
          <p:nvPr/>
        </p:nvGrpSpPr>
        <p:grpSpPr>
          <a:xfrm>
            <a:off x="2410460" y="-187326"/>
            <a:ext cx="7371715" cy="7347585"/>
            <a:chOff x="3645" y="-305"/>
            <a:chExt cx="11609" cy="11571"/>
          </a:xfrm>
        </p:grpSpPr>
        <p:sp>
          <p:nvSpPr>
            <p:cNvPr id="12" name="椭圆 11"/>
            <p:cNvSpPr/>
            <p:nvPr/>
          </p:nvSpPr>
          <p:spPr>
            <a:xfrm>
              <a:off x="3795" y="-43"/>
              <a:ext cx="11309" cy="11309"/>
            </a:xfrm>
            <a:prstGeom prst="ellipse">
              <a:avLst/>
            </a:prstGeom>
            <a:solidFill>
              <a:schemeClr val="bg1">
                <a:alpha val="47000"/>
              </a:schemeClr>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406BB3"/>
                </a:solidFill>
                <a:effectLst/>
                <a:uLnTx/>
                <a:uFillTx/>
                <a:latin typeface="+mn-ea"/>
                <a:cs typeface="+mn-cs"/>
                <a:sym typeface="Arial" panose="020B0604020202020204"/>
              </a:endParaRPr>
            </a:p>
          </p:txBody>
        </p:sp>
        <p:pic>
          <p:nvPicPr>
            <p:cNvPr id="13" name="图片 12"/>
            <p:cNvPicPr>
              <a:picLocks noChangeAspect="1"/>
            </p:cNvPicPr>
            <p:nvPr/>
          </p:nvPicPr>
          <p:blipFill>
            <a:blip r:embed="rId5"/>
            <a:srcRect b="58920"/>
            <a:stretch>
              <a:fillRect/>
            </a:stretch>
          </p:blipFill>
          <p:spPr>
            <a:xfrm>
              <a:off x="3645" y="-305"/>
              <a:ext cx="11609" cy="4769"/>
            </a:xfrm>
            <a:prstGeom prst="rect">
              <a:avLst/>
            </a:prstGeom>
          </p:spPr>
        </p:pic>
        <p:pic>
          <p:nvPicPr>
            <p:cNvPr id="14" name="图片 13"/>
            <p:cNvPicPr>
              <a:picLocks noChangeAspect="1"/>
            </p:cNvPicPr>
            <p:nvPr/>
          </p:nvPicPr>
          <p:blipFill>
            <a:blip r:embed="rId5"/>
            <a:srcRect t="60720"/>
            <a:stretch>
              <a:fillRect/>
            </a:stretch>
          </p:blipFill>
          <p:spPr>
            <a:xfrm>
              <a:off x="3645" y="6706"/>
              <a:ext cx="11609" cy="4560"/>
            </a:xfrm>
            <a:prstGeom prst="rect">
              <a:avLst/>
            </a:prstGeom>
          </p:spPr>
        </p:pic>
      </p:grpSp>
      <p:sp>
        <p:nvSpPr>
          <p:cNvPr id="15" name="椭圆 14"/>
          <p:cNvSpPr/>
          <p:nvPr/>
        </p:nvSpPr>
        <p:spPr>
          <a:xfrm>
            <a:off x="2352675" y="2597784"/>
            <a:ext cx="419100" cy="419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406BB3"/>
              </a:solidFill>
              <a:effectLst/>
              <a:uLnTx/>
              <a:uFillTx/>
              <a:latin typeface="+mn-ea"/>
              <a:cs typeface="+mn-cs"/>
              <a:sym typeface="Arial" panose="020B0604020202020204"/>
            </a:endParaRPr>
          </a:p>
        </p:txBody>
      </p:sp>
      <p:sp>
        <p:nvSpPr>
          <p:cNvPr id="16" name="椭圆 15"/>
          <p:cNvSpPr/>
          <p:nvPr/>
        </p:nvSpPr>
        <p:spPr>
          <a:xfrm>
            <a:off x="9363075" y="3982084"/>
            <a:ext cx="419100" cy="419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406BB3"/>
              </a:solidFill>
              <a:effectLst/>
              <a:uLnTx/>
              <a:uFillTx/>
              <a:latin typeface="+mn-ea"/>
              <a:cs typeface="+mn-cs"/>
              <a:sym typeface="Arial" panose="020B0604020202020204"/>
            </a:endParaRPr>
          </a:p>
        </p:txBody>
      </p:sp>
      <p:sp>
        <p:nvSpPr>
          <p:cNvPr id="17" name="文本框 16"/>
          <p:cNvSpPr txBox="1">
            <a:spLocks noChangeArrowheads="1"/>
          </p:cNvSpPr>
          <p:nvPr/>
        </p:nvSpPr>
        <p:spPr bwMode="auto">
          <a:xfrm>
            <a:off x="1310128" y="2696010"/>
            <a:ext cx="9693680" cy="1569660"/>
          </a:xfrm>
          <a:prstGeom prst="rect">
            <a:avLst/>
          </a:prstGeom>
          <a:solidFill>
            <a:schemeClr val="bg1">
              <a:alpha val="41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600" b="1" spc="600" dirty="0">
                <a:ln w="3175">
                  <a:noFill/>
                </a:ln>
                <a:solidFill>
                  <a:srgbClr val="406BB3"/>
                </a:solidFill>
                <a:effectLst>
                  <a:innerShdw blurRad="63500" dist="50800" dir="18900000">
                    <a:prstClr val="black">
                      <a:alpha val="50000"/>
                    </a:prstClr>
                  </a:innerShdw>
                </a:effectLst>
                <a:latin typeface="+mn-ea"/>
                <a:ea typeface="+mn-ea"/>
                <a:cs typeface="+mn-ea"/>
                <a:sym typeface="Arial" panose="020B0604020202020204"/>
              </a:rPr>
              <a:t>  感谢您的欣赏  </a:t>
            </a:r>
            <a:endParaRPr kumimoji="0" lang="zh-CN" altLang="en-US" sz="9600" b="1" i="0" u="none" strike="noStrike" kern="1200" cap="none" spc="600" normalizeH="0" baseline="0" noProof="0" dirty="0">
              <a:ln w="3175">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endParaRPr>
          </a:p>
        </p:txBody>
      </p:sp>
      <p:sp>
        <p:nvSpPr>
          <p:cNvPr id="18" name="文本框 66"/>
          <p:cNvSpPr txBox="1">
            <a:spLocks noChangeArrowheads="1"/>
          </p:cNvSpPr>
          <p:nvPr/>
        </p:nvSpPr>
        <p:spPr bwMode="auto">
          <a:xfrm>
            <a:off x="4208003" y="5873759"/>
            <a:ext cx="3941098" cy="46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600">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rPr>
              <a:t>汇报人：  时间：</a:t>
            </a:r>
            <a:r>
              <a:rPr kumimoji="0" lang="en-US" altLang="zh-CN" sz="1800" b="1" i="0" u="none" strike="noStrike" kern="1200" cap="none" spc="0" normalizeH="0" baseline="0" noProof="0" dirty="0">
                <a:ln>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rPr>
              <a:t>2019.11.17</a:t>
            </a:r>
          </a:p>
        </p:txBody>
      </p:sp>
      <p:sp>
        <p:nvSpPr>
          <p:cNvPr id="20" name="文本框 13"/>
          <p:cNvSpPr txBox="1">
            <a:spLocks noChangeArrowheads="1"/>
          </p:cNvSpPr>
          <p:nvPr/>
        </p:nvSpPr>
        <p:spPr bwMode="auto">
          <a:xfrm>
            <a:off x="4811081" y="570801"/>
            <a:ext cx="269176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srgbClr val="406BB3"/>
                </a:solidFill>
                <a:effectLst>
                  <a:innerShdw blurRad="63500" dist="50800" dir="18900000">
                    <a:prstClr val="black">
                      <a:alpha val="50000"/>
                    </a:prstClr>
                  </a:innerShdw>
                </a:effectLst>
                <a:uLnTx/>
                <a:uFillTx/>
                <a:latin typeface="+mn-ea"/>
                <a:ea typeface="+mn-ea"/>
                <a:cs typeface="+mn-ea"/>
                <a:sym typeface="Arial" panose="020B0604020202020204"/>
              </a:rPr>
              <a:t>2019</a:t>
            </a:r>
          </a:p>
        </p:txBody>
      </p:sp>
      <p:sp>
        <p:nvSpPr>
          <p:cNvPr id="23" name="矩形 22"/>
          <p:cNvSpPr/>
          <p:nvPr/>
        </p:nvSpPr>
        <p:spPr>
          <a:xfrm>
            <a:off x="2975125" y="4424949"/>
            <a:ext cx="6241749" cy="715068"/>
          </a:xfrm>
          <a:prstGeom prst="rect">
            <a:avLst/>
          </a:prstGeom>
        </p:spPr>
        <p:txBody>
          <a:bodyPr wrap="square">
            <a:spAutoFit/>
          </a:bodyPr>
          <a:lstStyle/>
          <a:p>
            <a:pPr algn="ctr">
              <a:lnSpc>
                <a:spcPts val="2500"/>
              </a:lnSpc>
            </a:pPr>
            <a:r>
              <a:rPr lang="en-US" altLang="zh-CN" b="1" dirty="0">
                <a:solidFill>
                  <a:srgbClr val="406BB3"/>
                </a:solidFill>
                <a:effectLst>
                  <a:innerShdw blurRad="63500" dist="50800" dir="18900000">
                    <a:prstClr val="black">
                      <a:alpha val="50000"/>
                    </a:prstClr>
                  </a:innerShdw>
                </a:effectLst>
                <a:latin typeface="+mn-ea"/>
              </a:rPr>
              <a:t>Time would heal almost all wounds. If your wounds have not been healed up, please wait for a short while. </a:t>
            </a:r>
            <a:endParaRPr lang="zh-CN" altLang="en-US" b="1" dirty="0">
              <a:solidFill>
                <a:srgbClr val="406BB3"/>
              </a:solidFill>
              <a:effectLst>
                <a:innerShdw blurRad="63500" dist="50800" dir="18900000">
                  <a:prstClr val="black">
                    <a:alpha val="50000"/>
                  </a:prstClr>
                </a:innerShdw>
              </a:effectLst>
              <a:latin typeface="+mn-ea"/>
            </a:endParaRPr>
          </a:p>
        </p:txBody>
      </p:sp>
    </p:spTree>
    <p:custDataLst>
      <p:tags r:id="rId1"/>
    </p:custDataLst>
    <p:extLst>
      <p:ext uri="{BB962C8B-B14F-4D97-AF65-F5344CB8AC3E}">
        <p14:creationId xmlns:p14="http://schemas.microsoft.com/office/powerpoint/2010/main" val="875033714"/>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20"/>
                                        </p:tgtEl>
                                        <p:attrNameLst>
                                          <p:attrName>style.visibility</p:attrName>
                                        </p:attrNameLst>
                                      </p:cBhvr>
                                      <p:to>
                                        <p:strVal val="visible"/>
                                      </p:to>
                                    </p:set>
                                    <p:anim calcmode="lin" valueType="num">
                                      <p:cBhvr>
                                        <p:cTn id="23" dur="1000" fill="hold"/>
                                        <p:tgtEl>
                                          <p:spTgt spid="20"/>
                                        </p:tgtEl>
                                        <p:attrNameLst>
                                          <p:attrName>ppt_w</p:attrName>
                                        </p:attrNameLst>
                                      </p:cBhvr>
                                      <p:tavLst>
                                        <p:tav tm="0">
                                          <p:val>
                                            <p:fltVal val="0"/>
                                          </p:val>
                                        </p:tav>
                                        <p:tav tm="100000">
                                          <p:val>
                                            <p:strVal val="#ppt_w"/>
                                          </p:val>
                                        </p:tav>
                                      </p:tavLst>
                                    </p:anim>
                                    <p:anim calcmode="lin" valueType="num">
                                      <p:cBhvr>
                                        <p:cTn id="24" dur="1000" fill="hold"/>
                                        <p:tgtEl>
                                          <p:spTgt spid="20"/>
                                        </p:tgtEl>
                                        <p:attrNameLst>
                                          <p:attrName>ppt_h</p:attrName>
                                        </p:attrNameLst>
                                      </p:cBhvr>
                                      <p:tavLst>
                                        <p:tav tm="0">
                                          <p:val>
                                            <p:fltVal val="0"/>
                                          </p:val>
                                        </p:tav>
                                        <p:tav tm="100000">
                                          <p:val>
                                            <p:strVal val="#ppt_h"/>
                                          </p:val>
                                        </p:tav>
                                      </p:tavLst>
                                    </p:anim>
                                    <p:animEffect transition="in" filter="fade">
                                      <p:cBhvr>
                                        <p:cTn id="25" dur="1000"/>
                                        <p:tgtEl>
                                          <p:spTgt spid="20"/>
                                        </p:tgtEl>
                                      </p:cBhvr>
                                    </p:animEffect>
                                  </p:childTnLst>
                                </p:cTn>
                              </p:par>
                            </p:childTnLst>
                          </p:cTn>
                        </p:par>
                        <p:par>
                          <p:cTn id="26" fill="hold">
                            <p:stCondLst>
                              <p:cond delay="1800"/>
                            </p:stCondLst>
                            <p:childTnLst>
                              <p:par>
                                <p:cTn id="27" presetID="2" presetClass="entr" presetSubtype="1" fill="hold" grpId="0" nodeType="afterEffect">
                                  <p:stCondLst>
                                    <p:cond delay="0"/>
                                  </p:stCondLst>
                                  <p:iterate type="lt">
                                    <p:tmPct val="10000"/>
                                  </p:iterate>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1250" fill="hold"/>
                                        <p:tgtEl>
                                          <p:spTgt spid="17"/>
                                        </p:tgtEl>
                                        <p:attrNameLst>
                                          <p:attrName>ppt_x</p:attrName>
                                        </p:attrNameLst>
                                      </p:cBhvr>
                                      <p:tavLst>
                                        <p:tav tm="0">
                                          <p:val>
                                            <p:strVal val="#ppt_x"/>
                                          </p:val>
                                        </p:tav>
                                        <p:tav tm="100000">
                                          <p:val>
                                            <p:strVal val="#ppt_x"/>
                                          </p:val>
                                        </p:tav>
                                      </p:tavLst>
                                    </p:anim>
                                    <p:anim calcmode="lin" valueType="num">
                                      <p:cBhvr additive="base">
                                        <p:cTn id="30" dur="1250" fill="hold"/>
                                        <p:tgtEl>
                                          <p:spTgt spid="17"/>
                                        </p:tgtEl>
                                        <p:attrNameLst>
                                          <p:attrName>ppt_y</p:attrName>
                                        </p:attrNameLst>
                                      </p:cBhvr>
                                      <p:tavLst>
                                        <p:tav tm="0">
                                          <p:val>
                                            <p:strVal val="0-#ppt_h/2"/>
                                          </p:val>
                                        </p:tav>
                                        <p:tav tm="100000">
                                          <p:val>
                                            <p:strVal val="#ppt_y"/>
                                          </p:val>
                                        </p:tav>
                                      </p:tavLst>
                                    </p:anim>
                                  </p:childTnLst>
                                </p:cTn>
                              </p:par>
                            </p:childTnLst>
                          </p:cTn>
                        </p:par>
                        <p:par>
                          <p:cTn id="31" fill="hold">
                            <p:stCondLst>
                              <p:cond delay="3675"/>
                            </p:stCondLst>
                            <p:childTnLst>
                              <p:par>
                                <p:cTn id="32" presetID="14" presetClass="entr" presetSubtype="1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500"/>
                                        <p:tgtEl>
                                          <p:spTgt spid="23"/>
                                        </p:tgtEl>
                                      </p:cBhvr>
                                    </p:animEffect>
                                  </p:childTnLst>
                                </p:cTn>
                              </p:par>
                              <p:par>
                                <p:cTn id="35" presetID="42" presetClass="entr" presetSubtype="0" fill="hold" grpId="0" nodeType="withEffect">
                                  <p:stCondLst>
                                    <p:cond delay="14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bldLvl="0" animBg="1"/>
      <p:bldP spid="18" grpId="0"/>
      <p:bldP spid="20"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图文框 4"/>
          <p:cNvSpPr/>
          <p:nvPr/>
        </p:nvSpPr>
        <p:spPr>
          <a:xfrm>
            <a:off x="-139894" y="-127000"/>
            <a:ext cx="12433494" cy="7099300"/>
          </a:xfrm>
          <a:prstGeom prst="frame">
            <a:avLst>
              <a:gd name="adj1" fmla="val 3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255988" y="368300"/>
            <a:ext cx="11468100" cy="61087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82468" y="526131"/>
            <a:ext cx="3700320" cy="707886"/>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庞门正道标题体" panose="02010600030101010101" pitchFamily="2" charset="-122"/>
                <a:cs typeface="+mn-cs"/>
              </a:rPr>
              <a:t>项目完成情况</a:t>
            </a:r>
            <a:endParaRPr kumimoji="0" lang="ko-KR" altLang="en-US" sz="40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微软雅黑" panose="020B0503020204020204" pitchFamily="34" charset="-122"/>
              <a:cs typeface="+mn-cs"/>
            </a:endParaRPr>
          </a:p>
        </p:txBody>
      </p:sp>
      <p:sp>
        <p:nvSpPr>
          <p:cNvPr id="9" name="圆角矩形 8"/>
          <p:cNvSpPr/>
          <p:nvPr/>
        </p:nvSpPr>
        <p:spPr>
          <a:xfrm>
            <a:off x="393106" y="2291769"/>
            <a:ext cx="1734023" cy="3086012"/>
          </a:xfrm>
          <a:prstGeom prst="roundRect">
            <a:avLst>
              <a:gd name="adj" fmla="val 3230"/>
            </a:avLst>
          </a:prstGeom>
          <a:noFill/>
          <a:ln w="19050">
            <a:solidFill>
              <a:srgbClr val="7BC4EB"/>
            </a:solidFill>
          </a:ln>
        </p:spPr>
        <p:txBody>
          <a:bodyPr rtlCol="0" anchor="ctr"/>
          <a:lstStyle/>
          <a:p>
            <a:pPr algn="ctr" defTabSz="913765"/>
            <a:endParaRPr lang="zh-CN" altLang="en-US" sz="2135">
              <a:solidFill>
                <a:srgbClr val="5F5F5F"/>
              </a:solidFill>
              <a:ea typeface="微软雅黑" panose="020B0503020204020204" pitchFamily="34" charset="-122"/>
            </a:endParaRPr>
          </a:p>
        </p:txBody>
      </p:sp>
      <p:sp>
        <p:nvSpPr>
          <p:cNvPr id="16" name="圆角矩形 15"/>
          <p:cNvSpPr/>
          <p:nvPr/>
        </p:nvSpPr>
        <p:spPr>
          <a:xfrm>
            <a:off x="2684175" y="2293172"/>
            <a:ext cx="1734024" cy="3086012"/>
          </a:xfrm>
          <a:prstGeom prst="roundRect">
            <a:avLst>
              <a:gd name="adj" fmla="val 3230"/>
            </a:avLst>
          </a:prstGeom>
          <a:noFill/>
          <a:ln w="19050">
            <a:solidFill>
              <a:srgbClr val="406BB3"/>
            </a:solidFill>
          </a:ln>
        </p:spPr>
        <p:txBody>
          <a:bodyPr rtlCol="0" anchor="ctr"/>
          <a:lstStyle/>
          <a:p>
            <a:pPr algn="ctr" defTabSz="913765"/>
            <a:endParaRPr lang="zh-CN" altLang="en-US" sz="2135">
              <a:solidFill>
                <a:srgbClr val="5F5F5F"/>
              </a:solidFill>
              <a:ea typeface="微软雅黑" panose="020B0503020204020204" pitchFamily="34" charset="-122"/>
            </a:endParaRPr>
          </a:p>
        </p:txBody>
      </p:sp>
      <p:sp>
        <p:nvSpPr>
          <p:cNvPr id="17" name="椭圆 16"/>
          <p:cNvSpPr/>
          <p:nvPr/>
        </p:nvSpPr>
        <p:spPr>
          <a:xfrm>
            <a:off x="425492" y="1305528"/>
            <a:ext cx="841811" cy="837930"/>
          </a:xfrm>
          <a:prstGeom prst="ellipse">
            <a:avLst/>
          </a:prstGeom>
          <a:solidFill>
            <a:srgbClr val="7BC4EB"/>
          </a:solidFill>
          <a:ln>
            <a:noFill/>
          </a:ln>
        </p:spPr>
        <p:txBody>
          <a:bodyPr vert="horz" wrap="square" lIns="121920" tIns="60960" rIns="121920" bIns="60960" numCol="1" anchor="t" anchorCtr="0" compatLnSpc="1"/>
          <a:lstStyle/>
          <a:p>
            <a:pPr defTabSz="913765"/>
            <a:endParaRPr lang="zh-CN" altLang="en-US" sz="2135">
              <a:solidFill>
                <a:prstClr val="white"/>
              </a:solidFill>
              <a:ea typeface="微软雅黑" panose="020B0503020204020204" pitchFamily="34" charset="-122"/>
            </a:endParaRPr>
          </a:p>
        </p:txBody>
      </p:sp>
      <p:sp>
        <p:nvSpPr>
          <p:cNvPr id="18" name="椭圆 17"/>
          <p:cNvSpPr/>
          <p:nvPr/>
        </p:nvSpPr>
        <p:spPr>
          <a:xfrm>
            <a:off x="2584168" y="1305528"/>
            <a:ext cx="841811" cy="811700"/>
          </a:xfrm>
          <a:prstGeom prst="ellipse">
            <a:avLst/>
          </a:prstGeom>
          <a:solidFill>
            <a:srgbClr val="406BB3"/>
          </a:solidFill>
          <a:ln>
            <a:noFill/>
          </a:ln>
        </p:spPr>
        <p:txBody>
          <a:bodyPr vert="horz" wrap="square" lIns="121920" tIns="60960" rIns="121920" bIns="60960" numCol="1" anchor="t" anchorCtr="0" compatLnSpc="1"/>
          <a:lstStyle/>
          <a:p>
            <a:pPr defTabSz="913765"/>
            <a:endParaRPr lang="zh-CN" altLang="en-US" sz="2135">
              <a:solidFill>
                <a:prstClr val="white"/>
              </a:solidFill>
              <a:ea typeface="微软雅黑" panose="020B0503020204020204" pitchFamily="34" charset="-122"/>
            </a:endParaRPr>
          </a:p>
        </p:txBody>
      </p:sp>
      <p:sp>
        <p:nvSpPr>
          <p:cNvPr id="21" name="矩形 20"/>
          <p:cNvSpPr/>
          <p:nvPr/>
        </p:nvSpPr>
        <p:spPr>
          <a:xfrm>
            <a:off x="4184269" y="1337659"/>
            <a:ext cx="617477" cy="584775"/>
          </a:xfrm>
          <a:prstGeom prst="rect">
            <a:avLst/>
          </a:prstGeom>
        </p:spPr>
        <p:txBody>
          <a:bodyPr wrap="none" anchor="ctr">
            <a:spAutoFit/>
          </a:bodyPr>
          <a:lstStyle/>
          <a:p>
            <a:pPr algn="ctr" defTabSz="913765"/>
            <a:r>
              <a:rPr lang="en-US" altLang="zh-CN" sz="3200" dirty="0">
                <a:solidFill>
                  <a:prstClr val="white"/>
                </a:solidFill>
                <a:ea typeface="微软雅黑" panose="020B0503020204020204" pitchFamily="34" charset="-122"/>
              </a:rPr>
              <a:t>01</a:t>
            </a:r>
            <a:endParaRPr lang="zh-CN" altLang="en-US" sz="3200" dirty="0">
              <a:solidFill>
                <a:prstClr val="white"/>
              </a:solidFill>
              <a:ea typeface="微软雅黑" panose="020B0503020204020204" pitchFamily="34" charset="-122"/>
            </a:endParaRPr>
          </a:p>
        </p:txBody>
      </p:sp>
      <p:sp>
        <p:nvSpPr>
          <p:cNvPr id="39" name="椭圆 38">
            <a:extLst>
              <a:ext uri="{FF2B5EF4-FFF2-40B4-BE49-F238E27FC236}">
                <a16:creationId xmlns:a16="http://schemas.microsoft.com/office/drawing/2014/main" id="{B23F835C-5754-4828-A5B9-C075C0F17534}"/>
              </a:ext>
            </a:extLst>
          </p:cNvPr>
          <p:cNvSpPr/>
          <p:nvPr/>
        </p:nvSpPr>
        <p:spPr>
          <a:xfrm>
            <a:off x="4900440" y="1292413"/>
            <a:ext cx="841811" cy="837930"/>
          </a:xfrm>
          <a:prstGeom prst="ellipse">
            <a:avLst/>
          </a:prstGeom>
          <a:solidFill>
            <a:srgbClr val="7BC4EB"/>
          </a:solidFill>
          <a:ln>
            <a:noFill/>
          </a:ln>
        </p:spPr>
        <p:txBody>
          <a:bodyPr vert="horz" wrap="square" lIns="121920" tIns="60960" rIns="121920" bIns="60960" numCol="1" anchor="t" anchorCtr="0" compatLnSpc="1"/>
          <a:lstStyle/>
          <a:p>
            <a:pPr defTabSz="913765"/>
            <a:endParaRPr lang="zh-CN" altLang="en-US" sz="2135">
              <a:solidFill>
                <a:prstClr val="white"/>
              </a:solidFill>
              <a:ea typeface="微软雅黑" panose="020B0503020204020204" pitchFamily="34" charset="-122"/>
            </a:endParaRPr>
          </a:p>
        </p:txBody>
      </p:sp>
      <p:sp>
        <p:nvSpPr>
          <p:cNvPr id="40" name="圆角矩形 8">
            <a:extLst>
              <a:ext uri="{FF2B5EF4-FFF2-40B4-BE49-F238E27FC236}">
                <a16:creationId xmlns:a16="http://schemas.microsoft.com/office/drawing/2014/main" id="{5CD5D4DF-E0FC-4882-82E4-7FC28E8CB9D3}"/>
              </a:ext>
            </a:extLst>
          </p:cNvPr>
          <p:cNvSpPr/>
          <p:nvPr/>
        </p:nvSpPr>
        <p:spPr>
          <a:xfrm>
            <a:off x="4900440" y="2293172"/>
            <a:ext cx="1734023" cy="3086012"/>
          </a:xfrm>
          <a:prstGeom prst="roundRect">
            <a:avLst>
              <a:gd name="adj" fmla="val 3230"/>
            </a:avLst>
          </a:prstGeom>
          <a:noFill/>
          <a:ln w="19050">
            <a:solidFill>
              <a:srgbClr val="7BC4EB"/>
            </a:solidFill>
          </a:ln>
        </p:spPr>
        <p:txBody>
          <a:bodyPr rtlCol="0" anchor="ctr"/>
          <a:lstStyle/>
          <a:p>
            <a:pPr algn="ctr" defTabSz="913765"/>
            <a:endParaRPr lang="zh-CN" altLang="en-US" sz="2135">
              <a:solidFill>
                <a:srgbClr val="5F5F5F"/>
              </a:solidFill>
              <a:ea typeface="微软雅黑" panose="020B0503020204020204" pitchFamily="34" charset="-122"/>
            </a:endParaRPr>
          </a:p>
        </p:txBody>
      </p:sp>
      <p:sp>
        <p:nvSpPr>
          <p:cNvPr id="41" name="椭圆 40">
            <a:extLst>
              <a:ext uri="{FF2B5EF4-FFF2-40B4-BE49-F238E27FC236}">
                <a16:creationId xmlns:a16="http://schemas.microsoft.com/office/drawing/2014/main" id="{35E55A4A-552C-4ABE-8617-D9762E964C33}"/>
              </a:ext>
            </a:extLst>
          </p:cNvPr>
          <p:cNvSpPr/>
          <p:nvPr/>
        </p:nvSpPr>
        <p:spPr>
          <a:xfrm>
            <a:off x="7059116" y="1331758"/>
            <a:ext cx="841811" cy="811700"/>
          </a:xfrm>
          <a:prstGeom prst="ellipse">
            <a:avLst/>
          </a:prstGeom>
          <a:solidFill>
            <a:srgbClr val="406BB3"/>
          </a:solidFill>
          <a:ln>
            <a:noFill/>
          </a:ln>
        </p:spPr>
        <p:txBody>
          <a:bodyPr vert="horz" wrap="square" lIns="121920" tIns="60960" rIns="121920" bIns="60960" numCol="1" anchor="t" anchorCtr="0" compatLnSpc="1"/>
          <a:lstStyle/>
          <a:p>
            <a:pPr defTabSz="913765"/>
            <a:endParaRPr lang="zh-CN" altLang="en-US" sz="2135">
              <a:solidFill>
                <a:prstClr val="white"/>
              </a:solidFill>
              <a:ea typeface="微软雅黑" panose="020B0503020204020204" pitchFamily="34" charset="-122"/>
            </a:endParaRPr>
          </a:p>
        </p:txBody>
      </p:sp>
      <p:sp>
        <p:nvSpPr>
          <p:cNvPr id="42" name="圆角矩形 15">
            <a:extLst>
              <a:ext uri="{FF2B5EF4-FFF2-40B4-BE49-F238E27FC236}">
                <a16:creationId xmlns:a16="http://schemas.microsoft.com/office/drawing/2014/main" id="{882DF2FF-B79B-411B-8079-13F4BDB0BD49}"/>
              </a:ext>
            </a:extLst>
          </p:cNvPr>
          <p:cNvSpPr/>
          <p:nvPr/>
        </p:nvSpPr>
        <p:spPr>
          <a:xfrm>
            <a:off x="7166310" y="2293172"/>
            <a:ext cx="1734024" cy="3086012"/>
          </a:xfrm>
          <a:prstGeom prst="roundRect">
            <a:avLst>
              <a:gd name="adj" fmla="val 3230"/>
            </a:avLst>
          </a:prstGeom>
          <a:noFill/>
          <a:ln w="19050">
            <a:solidFill>
              <a:srgbClr val="406BB3"/>
            </a:solidFill>
          </a:ln>
        </p:spPr>
        <p:txBody>
          <a:bodyPr rtlCol="0" anchor="ctr"/>
          <a:lstStyle/>
          <a:p>
            <a:pPr algn="ctr" defTabSz="913765"/>
            <a:endParaRPr lang="zh-CN" altLang="en-US" sz="2135">
              <a:solidFill>
                <a:srgbClr val="5F5F5F"/>
              </a:solidFill>
              <a:ea typeface="微软雅黑" panose="020B0503020204020204" pitchFamily="34" charset="-122"/>
            </a:endParaRPr>
          </a:p>
        </p:txBody>
      </p:sp>
      <p:sp>
        <p:nvSpPr>
          <p:cNvPr id="43" name="椭圆 42">
            <a:extLst>
              <a:ext uri="{FF2B5EF4-FFF2-40B4-BE49-F238E27FC236}">
                <a16:creationId xmlns:a16="http://schemas.microsoft.com/office/drawing/2014/main" id="{5D894E56-015B-4EC6-A45B-90F3935C4BAE}"/>
              </a:ext>
            </a:extLst>
          </p:cNvPr>
          <p:cNvSpPr/>
          <p:nvPr/>
        </p:nvSpPr>
        <p:spPr>
          <a:xfrm>
            <a:off x="9375388" y="1331758"/>
            <a:ext cx="841811" cy="837930"/>
          </a:xfrm>
          <a:prstGeom prst="ellipse">
            <a:avLst/>
          </a:prstGeom>
          <a:solidFill>
            <a:srgbClr val="7BC4EB"/>
          </a:solidFill>
          <a:ln>
            <a:noFill/>
          </a:ln>
        </p:spPr>
        <p:txBody>
          <a:bodyPr vert="horz" wrap="square" lIns="121920" tIns="60960" rIns="121920" bIns="60960" numCol="1" anchor="t" anchorCtr="0" compatLnSpc="1"/>
          <a:lstStyle/>
          <a:p>
            <a:pPr defTabSz="913765"/>
            <a:endParaRPr lang="zh-CN" altLang="en-US" sz="2135">
              <a:solidFill>
                <a:prstClr val="white"/>
              </a:solidFill>
              <a:ea typeface="微软雅黑" panose="020B0503020204020204" pitchFamily="34" charset="-122"/>
            </a:endParaRPr>
          </a:p>
        </p:txBody>
      </p:sp>
      <p:sp>
        <p:nvSpPr>
          <p:cNvPr id="44" name="圆角矩形 8">
            <a:extLst>
              <a:ext uri="{FF2B5EF4-FFF2-40B4-BE49-F238E27FC236}">
                <a16:creationId xmlns:a16="http://schemas.microsoft.com/office/drawing/2014/main" id="{61B99807-F470-482F-898A-FA2CE3CD4986}"/>
              </a:ext>
            </a:extLst>
          </p:cNvPr>
          <p:cNvSpPr/>
          <p:nvPr/>
        </p:nvSpPr>
        <p:spPr>
          <a:xfrm>
            <a:off x="9457380" y="2293172"/>
            <a:ext cx="1734023" cy="3086012"/>
          </a:xfrm>
          <a:prstGeom prst="roundRect">
            <a:avLst>
              <a:gd name="adj" fmla="val 3230"/>
            </a:avLst>
          </a:prstGeom>
          <a:noFill/>
          <a:ln w="19050">
            <a:solidFill>
              <a:srgbClr val="7BC4EB"/>
            </a:solidFill>
          </a:ln>
        </p:spPr>
        <p:txBody>
          <a:bodyPr rtlCol="0" anchor="ctr"/>
          <a:lstStyle/>
          <a:p>
            <a:pPr algn="ctr" defTabSz="913765"/>
            <a:endParaRPr lang="zh-CN" altLang="en-US" sz="2135">
              <a:solidFill>
                <a:srgbClr val="5F5F5F"/>
              </a:solidFill>
              <a:ea typeface="微软雅黑" panose="020B0503020204020204" pitchFamily="34" charset="-122"/>
            </a:endParaRPr>
          </a:p>
        </p:txBody>
      </p:sp>
      <p:sp>
        <p:nvSpPr>
          <p:cNvPr id="46" name="66">
            <a:extLst>
              <a:ext uri="{FF2B5EF4-FFF2-40B4-BE49-F238E27FC236}">
                <a16:creationId xmlns:a16="http://schemas.microsoft.com/office/drawing/2014/main" id="{41E70781-A29E-497F-9DD4-FFCCA1F6E6AE}"/>
              </a:ext>
            </a:extLst>
          </p:cNvPr>
          <p:cNvSpPr txBox="1"/>
          <p:nvPr/>
        </p:nvSpPr>
        <p:spPr>
          <a:xfrm>
            <a:off x="425492" y="1542165"/>
            <a:ext cx="1830915" cy="338426"/>
          </a:xfrm>
          <a:prstGeom prst="rect">
            <a:avLst/>
          </a:prstGeom>
          <a:noFill/>
        </p:spPr>
        <p:txBody>
          <a:bodyPr wrap="square" rtlCol="0">
            <a:spAutoFit/>
          </a:bodyPr>
          <a:lstStyle/>
          <a:p>
            <a:pPr defTabSz="608965"/>
            <a:r>
              <a:rPr lang="zh-CN" altLang="en-US" sz="1600" dirty="0">
                <a:solidFill>
                  <a:prstClr val="black">
                    <a:lumMod val="85000"/>
                    <a:lumOff val="15000"/>
                  </a:prstClr>
                </a:solidFill>
                <a:ea typeface="等线" panose="02010600030101010101" pitchFamily="2" charset="-122"/>
              </a:rPr>
              <a:t>王紫玉</a:t>
            </a:r>
          </a:p>
        </p:txBody>
      </p:sp>
      <p:sp>
        <p:nvSpPr>
          <p:cNvPr id="47" name="66">
            <a:extLst>
              <a:ext uri="{FF2B5EF4-FFF2-40B4-BE49-F238E27FC236}">
                <a16:creationId xmlns:a16="http://schemas.microsoft.com/office/drawing/2014/main" id="{916175CE-348F-4F98-AD80-5145BE544697}"/>
              </a:ext>
            </a:extLst>
          </p:cNvPr>
          <p:cNvSpPr txBox="1"/>
          <p:nvPr/>
        </p:nvSpPr>
        <p:spPr>
          <a:xfrm>
            <a:off x="2584168" y="1542165"/>
            <a:ext cx="1830915" cy="338426"/>
          </a:xfrm>
          <a:prstGeom prst="rect">
            <a:avLst/>
          </a:prstGeom>
          <a:noFill/>
        </p:spPr>
        <p:txBody>
          <a:bodyPr wrap="square" rtlCol="0">
            <a:spAutoFit/>
          </a:bodyPr>
          <a:lstStyle/>
          <a:p>
            <a:pPr defTabSz="608965"/>
            <a:r>
              <a:rPr lang="zh-CN" altLang="en-US" sz="1600" dirty="0">
                <a:solidFill>
                  <a:prstClr val="black">
                    <a:lumMod val="85000"/>
                    <a:lumOff val="15000"/>
                  </a:prstClr>
                </a:solidFill>
                <a:ea typeface="等线" panose="02010600030101010101" pitchFamily="2" charset="-122"/>
              </a:rPr>
              <a:t>朱德体</a:t>
            </a:r>
          </a:p>
        </p:txBody>
      </p:sp>
      <p:sp>
        <p:nvSpPr>
          <p:cNvPr id="48" name="66">
            <a:extLst>
              <a:ext uri="{FF2B5EF4-FFF2-40B4-BE49-F238E27FC236}">
                <a16:creationId xmlns:a16="http://schemas.microsoft.com/office/drawing/2014/main" id="{E4CC65EF-5E66-469E-95A7-D31528FF70CB}"/>
              </a:ext>
            </a:extLst>
          </p:cNvPr>
          <p:cNvSpPr txBox="1"/>
          <p:nvPr/>
        </p:nvSpPr>
        <p:spPr>
          <a:xfrm>
            <a:off x="4931039" y="1542165"/>
            <a:ext cx="1830915" cy="338426"/>
          </a:xfrm>
          <a:prstGeom prst="rect">
            <a:avLst/>
          </a:prstGeom>
          <a:noFill/>
        </p:spPr>
        <p:txBody>
          <a:bodyPr wrap="square" rtlCol="0">
            <a:spAutoFit/>
          </a:bodyPr>
          <a:lstStyle/>
          <a:p>
            <a:pPr defTabSz="608965"/>
            <a:r>
              <a:rPr lang="zh-CN" altLang="en-US" sz="1600" dirty="0">
                <a:solidFill>
                  <a:prstClr val="black">
                    <a:lumMod val="85000"/>
                    <a:lumOff val="15000"/>
                  </a:prstClr>
                </a:solidFill>
                <a:ea typeface="等线" panose="02010600030101010101" pitchFamily="2" charset="-122"/>
              </a:rPr>
              <a:t>何奎</a:t>
            </a:r>
          </a:p>
        </p:txBody>
      </p:sp>
      <p:sp>
        <p:nvSpPr>
          <p:cNvPr id="49" name="66">
            <a:extLst>
              <a:ext uri="{FF2B5EF4-FFF2-40B4-BE49-F238E27FC236}">
                <a16:creationId xmlns:a16="http://schemas.microsoft.com/office/drawing/2014/main" id="{A86B030F-245E-4B06-B252-3DB96D143EFD}"/>
              </a:ext>
            </a:extLst>
          </p:cNvPr>
          <p:cNvSpPr txBox="1"/>
          <p:nvPr/>
        </p:nvSpPr>
        <p:spPr>
          <a:xfrm>
            <a:off x="7166310" y="1555280"/>
            <a:ext cx="1830915" cy="338426"/>
          </a:xfrm>
          <a:prstGeom prst="rect">
            <a:avLst/>
          </a:prstGeom>
          <a:noFill/>
        </p:spPr>
        <p:txBody>
          <a:bodyPr wrap="square" rtlCol="0">
            <a:spAutoFit/>
          </a:bodyPr>
          <a:lstStyle/>
          <a:p>
            <a:pPr defTabSz="608965"/>
            <a:r>
              <a:rPr lang="zh-CN" altLang="en-US" sz="1600" dirty="0">
                <a:solidFill>
                  <a:prstClr val="black">
                    <a:lumMod val="85000"/>
                    <a:lumOff val="15000"/>
                  </a:prstClr>
                </a:solidFill>
                <a:ea typeface="等线" panose="02010600030101010101" pitchFamily="2" charset="-122"/>
              </a:rPr>
              <a:t>郑康</a:t>
            </a:r>
          </a:p>
        </p:txBody>
      </p:sp>
      <p:sp>
        <p:nvSpPr>
          <p:cNvPr id="50" name="66">
            <a:extLst>
              <a:ext uri="{FF2B5EF4-FFF2-40B4-BE49-F238E27FC236}">
                <a16:creationId xmlns:a16="http://schemas.microsoft.com/office/drawing/2014/main" id="{BD4B92DD-B2D9-476D-AA78-7DCFF2644AB5}"/>
              </a:ext>
            </a:extLst>
          </p:cNvPr>
          <p:cNvSpPr txBox="1"/>
          <p:nvPr/>
        </p:nvSpPr>
        <p:spPr>
          <a:xfrm>
            <a:off x="9408933" y="1555280"/>
            <a:ext cx="1830915" cy="338426"/>
          </a:xfrm>
          <a:prstGeom prst="rect">
            <a:avLst/>
          </a:prstGeom>
          <a:noFill/>
        </p:spPr>
        <p:txBody>
          <a:bodyPr wrap="square" rtlCol="0">
            <a:spAutoFit/>
          </a:bodyPr>
          <a:lstStyle/>
          <a:p>
            <a:pPr defTabSz="608965"/>
            <a:r>
              <a:rPr lang="zh-CN" altLang="en-US" sz="1600" dirty="0">
                <a:solidFill>
                  <a:prstClr val="black">
                    <a:lumMod val="85000"/>
                    <a:lumOff val="15000"/>
                  </a:prstClr>
                </a:solidFill>
                <a:ea typeface="等线" panose="02010600030101010101" pitchFamily="2" charset="-122"/>
              </a:rPr>
              <a:t>徐武将</a:t>
            </a:r>
          </a:p>
        </p:txBody>
      </p:sp>
      <p:sp>
        <p:nvSpPr>
          <p:cNvPr id="3" name="矩形 2">
            <a:extLst>
              <a:ext uri="{FF2B5EF4-FFF2-40B4-BE49-F238E27FC236}">
                <a16:creationId xmlns:a16="http://schemas.microsoft.com/office/drawing/2014/main" id="{9A3A1D70-58A7-4C6B-BDFD-DF9A5DF26404}"/>
              </a:ext>
            </a:extLst>
          </p:cNvPr>
          <p:cNvSpPr/>
          <p:nvPr/>
        </p:nvSpPr>
        <p:spPr>
          <a:xfrm>
            <a:off x="335370" y="3202157"/>
            <a:ext cx="1734023" cy="923330"/>
          </a:xfrm>
          <a:prstGeom prst="rect">
            <a:avLst/>
          </a:prstGeom>
        </p:spPr>
        <p:txBody>
          <a:bodyPr wrap="square">
            <a:spAutoFit/>
          </a:bodyPr>
          <a:lstStyle/>
          <a:p>
            <a:pPr algn="ctr">
              <a:spcAft>
                <a:spcPts val="0"/>
              </a:spcAft>
            </a:pPr>
            <a:r>
              <a:rPr lang="zh-CN" altLang="zh-CN" kern="100" dirty="0">
                <a:latin typeface="等线" panose="02010600030101010101" pitchFamily="2" charset="-122"/>
                <a:cs typeface="Times New Roman" panose="02020603050405020304" pitchFamily="18" charset="0"/>
              </a:rPr>
              <a:t>服务端</a:t>
            </a:r>
          </a:p>
          <a:p>
            <a:pPr algn="ctr">
              <a:spcAft>
                <a:spcPts val="0"/>
              </a:spcAft>
            </a:pPr>
            <a:r>
              <a:rPr lang="zh-CN" altLang="zh-CN" kern="100" dirty="0">
                <a:latin typeface="等线" panose="02010600030101010101" pitchFamily="2" charset="-122"/>
                <a:cs typeface="Times New Roman" panose="02020603050405020304" pitchFamily="18" charset="0"/>
              </a:rPr>
              <a:t>数据库搭建</a:t>
            </a:r>
          </a:p>
          <a:p>
            <a:pPr algn="ctr">
              <a:spcAft>
                <a:spcPts val="0"/>
              </a:spcAft>
            </a:pPr>
            <a:r>
              <a:rPr lang="zh-CN" altLang="zh-CN" kern="100" dirty="0">
                <a:latin typeface="等线" panose="02010600030101010101" pitchFamily="2" charset="-122"/>
                <a:cs typeface="Times New Roman" panose="02020603050405020304" pitchFamily="18" charset="0"/>
              </a:rPr>
              <a:t>云相册</a:t>
            </a:r>
          </a:p>
        </p:txBody>
      </p:sp>
      <p:sp>
        <p:nvSpPr>
          <p:cNvPr id="24" name="矩形 23">
            <a:extLst>
              <a:ext uri="{FF2B5EF4-FFF2-40B4-BE49-F238E27FC236}">
                <a16:creationId xmlns:a16="http://schemas.microsoft.com/office/drawing/2014/main" id="{D10DC8FD-96CD-4A1A-A3D0-8320B5D473CD}"/>
              </a:ext>
            </a:extLst>
          </p:cNvPr>
          <p:cNvSpPr/>
          <p:nvPr/>
        </p:nvSpPr>
        <p:spPr>
          <a:xfrm>
            <a:off x="2690833" y="3316318"/>
            <a:ext cx="1734023" cy="646331"/>
          </a:xfrm>
          <a:prstGeom prst="rect">
            <a:avLst/>
          </a:prstGeom>
        </p:spPr>
        <p:txBody>
          <a:bodyPr wrap="square">
            <a:spAutoFit/>
          </a:bodyPr>
          <a:lstStyle/>
          <a:p>
            <a:pPr algn="ctr">
              <a:spcAft>
                <a:spcPts val="0"/>
              </a:spcAft>
            </a:pPr>
            <a:r>
              <a:rPr lang="zh-CN" altLang="en-US" kern="100" dirty="0">
                <a:latin typeface="等线" panose="02010600030101010101" pitchFamily="2" charset="-122"/>
                <a:cs typeface="Times New Roman" panose="02020603050405020304" pitchFamily="18" charset="0"/>
              </a:rPr>
              <a:t>人脸检测</a:t>
            </a:r>
            <a:endParaRPr lang="en-US" altLang="zh-CN" kern="100" dirty="0">
              <a:latin typeface="等线" panose="02010600030101010101" pitchFamily="2" charset="-122"/>
              <a:cs typeface="Times New Roman" panose="02020603050405020304" pitchFamily="18" charset="0"/>
            </a:endParaRPr>
          </a:p>
          <a:p>
            <a:pPr algn="ctr">
              <a:spcAft>
                <a:spcPts val="0"/>
              </a:spcAft>
            </a:pPr>
            <a:r>
              <a:rPr lang="zh-CN" altLang="en-US" kern="100" dirty="0">
                <a:latin typeface="等线" panose="02010600030101010101" pitchFamily="2" charset="-122"/>
                <a:cs typeface="Times New Roman" panose="02020603050405020304" pitchFamily="18" charset="0"/>
              </a:rPr>
              <a:t>人脸对比</a:t>
            </a:r>
            <a:endParaRPr lang="zh-CN" altLang="zh-CN" kern="100" dirty="0">
              <a:latin typeface="等线" panose="02010600030101010101" pitchFamily="2" charset="-122"/>
              <a:cs typeface="Times New Roman" panose="02020603050405020304" pitchFamily="18" charset="0"/>
            </a:endParaRPr>
          </a:p>
        </p:txBody>
      </p:sp>
      <p:sp>
        <p:nvSpPr>
          <p:cNvPr id="25" name="矩形 24">
            <a:extLst>
              <a:ext uri="{FF2B5EF4-FFF2-40B4-BE49-F238E27FC236}">
                <a16:creationId xmlns:a16="http://schemas.microsoft.com/office/drawing/2014/main" id="{AA8CC95C-594E-4453-9AF2-D4309C639B90}"/>
              </a:ext>
            </a:extLst>
          </p:cNvPr>
          <p:cNvSpPr/>
          <p:nvPr/>
        </p:nvSpPr>
        <p:spPr>
          <a:xfrm>
            <a:off x="4913755" y="3340656"/>
            <a:ext cx="1734023" cy="646331"/>
          </a:xfrm>
          <a:prstGeom prst="rect">
            <a:avLst/>
          </a:prstGeom>
        </p:spPr>
        <p:txBody>
          <a:bodyPr wrap="square">
            <a:spAutoFit/>
          </a:bodyPr>
          <a:lstStyle/>
          <a:p>
            <a:pPr algn="ctr">
              <a:spcAft>
                <a:spcPts val="0"/>
              </a:spcAft>
            </a:pPr>
            <a:r>
              <a:rPr lang="zh-CN" altLang="en-US" kern="100" dirty="0">
                <a:latin typeface="等线" panose="02010600030101010101" pitchFamily="2" charset="-122"/>
                <a:cs typeface="Times New Roman" panose="02020603050405020304" pitchFamily="18" charset="0"/>
              </a:rPr>
              <a:t>拍照选图</a:t>
            </a:r>
            <a:endParaRPr lang="en-US" altLang="zh-CN" kern="100" dirty="0">
              <a:latin typeface="等线" panose="02010600030101010101" pitchFamily="2" charset="-122"/>
              <a:cs typeface="Times New Roman" panose="02020603050405020304" pitchFamily="18" charset="0"/>
            </a:endParaRPr>
          </a:p>
          <a:p>
            <a:pPr algn="ctr">
              <a:spcAft>
                <a:spcPts val="0"/>
              </a:spcAft>
            </a:pPr>
            <a:r>
              <a:rPr lang="zh-CN" altLang="en-US" kern="100" dirty="0">
                <a:latin typeface="等线" panose="02010600030101010101" pitchFamily="2" charset="-122"/>
                <a:cs typeface="Times New Roman" panose="02020603050405020304" pitchFamily="18" charset="0"/>
              </a:rPr>
              <a:t>多人脸搜索</a:t>
            </a:r>
            <a:endParaRPr lang="zh-CN" altLang="zh-CN" kern="100" dirty="0">
              <a:latin typeface="等线" panose="02010600030101010101" pitchFamily="2" charset="-122"/>
              <a:cs typeface="Times New Roman" panose="02020603050405020304" pitchFamily="18" charset="0"/>
            </a:endParaRPr>
          </a:p>
        </p:txBody>
      </p:sp>
      <p:sp>
        <p:nvSpPr>
          <p:cNvPr id="26" name="矩形 25">
            <a:extLst>
              <a:ext uri="{FF2B5EF4-FFF2-40B4-BE49-F238E27FC236}">
                <a16:creationId xmlns:a16="http://schemas.microsoft.com/office/drawing/2014/main" id="{275E8590-2EE6-4AD1-80CE-A2054C670A96}"/>
              </a:ext>
            </a:extLst>
          </p:cNvPr>
          <p:cNvSpPr/>
          <p:nvPr/>
        </p:nvSpPr>
        <p:spPr>
          <a:xfrm>
            <a:off x="7152995" y="3479155"/>
            <a:ext cx="1734023" cy="369332"/>
          </a:xfrm>
          <a:prstGeom prst="rect">
            <a:avLst/>
          </a:prstGeom>
        </p:spPr>
        <p:txBody>
          <a:bodyPr wrap="square">
            <a:spAutoFit/>
          </a:bodyPr>
          <a:lstStyle/>
          <a:p>
            <a:pPr algn="ctr">
              <a:spcAft>
                <a:spcPts val="0"/>
              </a:spcAft>
            </a:pPr>
            <a:r>
              <a:rPr lang="zh-CN" altLang="en-US" kern="100" dirty="0">
                <a:latin typeface="等线" panose="02010600030101010101" pitchFamily="2" charset="-122"/>
                <a:cs typeface="Times New Roman" panose="02020603050405020304" pitchFamily="18" charset="0"/>
              </a:rPr>
              <a:t>图片识别</a:t>
            </a:r>
            <a:endParaRPr lang="zh-CN" altLang="zh-CN" kern="100" dirty="0">
              <a:latin typeface="等线" panose="02010600030101010101" pitchFamily="2" charset="-122"/>
              <a:cs typeface="Times New Roman" panose="02020603050405020304" pitchFamily="18" charset="0"/>
            </a:endParaRPr>
          </a:p>
        </p:txBody>
      </p:sp>
      <p:sp>
        <p:nvSpPr>
          <p:cNvPr id="27" name="矩形 26">
            <a:extLst>
              <a:ext uri="{FF2B5EF4-FFF2-40B4-BE49-F238E27FC236}">
                <a16:creationId xmlns:a16="http://schemas.microsoft.com/office/drawing/2014/main" id="{6526A8D5-4D4F-4E90-9378-1D96772FB132}"/>
              </a:ext>
            </a:extLst>
          </p:cNvPr>
          <p:cNvSpPr/>
          <p:nvPr/>
        </p:nvSpPr>
        <p:spPr>
          <a:xfrm>
            <a:off x="9508180" y="3316317"/>
            <a:ext cx="1734023" cy="646331"/>
          </a:xfrm>
          <a:prstGeom prst="rect">
            <a:avLst/>
          </a:prstGeom>
        </p:spPr>
        <p:txBody>
          <a:bodyPr wrap="square">
            <a:spAutoFit/>
          </a:bodyPr>
          <a:lstStyle/>
          <a:p>
            <a:pPr algn="ctr">
              <a:spcAft>
                <a:spcPts val="0"/>
              </a:spcAft>
            </a:pPr>
            <a:r>
              <a:rPr lang="zh-CN" altLang="en-US" kern="100" dirty="0">
                <a:latin typeface="等线" panose="02010600030101010101" pitchFamily="2" charset="-122"/>
                <a:cs typeface="Times New Roman" panose="02020603050405020304" pitchFamily="18" charset="0"/>
              </a:rPr>
              <a:t>相册选图</a:t>
            </a:r>
            <a:endParaRPr lang="en-US" altLang="zh-CN" kern="100" dirty="0">
              <a:latin typeface="等线" panose="02010600030101010101" pitchFamily="2" charset="-122"/>
              <a:cs typeface="Times New Roman" panose="02020603050405020304" pitchFamily="18" charset="0"/>
            </a:endParaRPr>
          </a:p>
          <a:p>
            <a:pPr algn="ctr">
              <a:spcAft>
                <a:spcPts val="0"/>
              </a:spcAft>
            </a:pPr>
            <a:r>
              <a:rPr lang="zh-CN" altLang="en-US" kern="100" dirty="0">
                <a:latin typeface="等线" panose="02010600030101010101" pitchFamily="2" charset="-122"/>
                <a:cs typeface="Times New Roman" panose="02020603050405020304" pitchFamily="18" charset="0"/>
              </a:rPr>
              <a:t>人脸注册</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7025829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ppt_x"/>
                                          </p:val>
                                        </p:tav>
                                        <p:tav tm="100000">
                                          <p:val>
                                            <p:strVal val="#ppt_x"/>
                                          </p:val>
                                        </p:tav>
                                      </p:tavLst>
                                    </p:anim>
                                    <p:anim calcmode="lin" valueType="num">
                                      <p:cBhvr additive="base">
                                        <p:cTn id="38" dur="500" fill="hold"/>
                                        <p:tgtEl>
                                          <p:spTgt spid="4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1+#ppt_h/2"/>
                                          </p:val>
                                        </p:tav>
                                        <p:tav tm="100000">
                                          <p:val>
                                            <p:strVal val="#ppt_y"/>
                                          </p:val>
                                        </p:tav>
                                      </p:tavLst>
                                    </p:anim>
                                  </p:childTnLst>
                                </p:cTn>
                              </p:par>
                            </p:childTnLst>
                          </p:cTn>
                        </p:par>
                        <p:par>
                          <p:cTn id="43" fill="hold">
                            <p:stCondLst>
                              <p:cond delay="2000"/>
                            </p:stCondLst>
                            <p:childTnLst>
                              <p:par>
                                <p:cTn id="44" presetID="2" presetClass="entr" presetSubtype="4"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ppt_x"/>
                                          </p:val>
                                        </p:tav>
                                        <p:tav tm="100000">
                                          <p:val>
                                            <p:strVal val="#ppt_x"/>
                                          </p:val>
                                        </p:tav>
                                      </p:tavLst>
                                    </p:anim>
                                    <p:anim calcmode="lin" valueType="num">
                                      <p:cBhvr additive="base">
                                        <p:cTn id="47" dur="500" fill="hold"/>
                                        <p:tgtEl>
                                          <p:spTgt spid="4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500" fill="hold"/>
                                        <p:tgtEl>
                                          <p:spTgt spid="43"/>
                                        </p:tgtEl>
                                        <p:attrNameLst>
                                          <p:attrName>ppt_x</p:attrName>
                                        </p:attrNameLst>
                                      </p:cBhvr>
                                      <p:tavLst>
                                        <p:tav tm="0">
                                          <p:val>
                                            <p:strVal val="#ppt_x"/>
                                          </p:val>
                                        </p:tav>
                                        <p:tav tm="100000">
                                          <p:val>
                                            <p:strVal val="#ppt_x"/>
                                          </p:val>
                                        </p:tav>
                                      </p:tavLst>
                                    </p:anim>
                                    <p:anim calcmode="lin" valueType="num">
                                      <p:cBhvr additive="base">
                                        <p:cTn id="51" dur="5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2" presetClass="entr" presetSubtype="4"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ppt_x"/>
                                          </p:val>
                                        </p:tav>
                                        <p:tav tm="100000">
                                          <p:val>
                                            <p:strVal val="#ppt_x"/>
                                          </p:val>
                                        </p:tav>
                                      </p:tavLst>
                                    </p:anim>
                                    <p:anim calcmode="lin" valueType="num">
                                      <p:cBhvr additive="base">
                                        <p:cTn id="5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6" grpId="0" animBg="1"/>
      <p:bldP spid="17" grpId="0" animBg="1"/>
      <p:bldP spid="18" grpId="0" animBg="1"/>
      <p:bldP spid="21" grpId="0"/>
      <p:bldP spid="39" grpId="0" animBg="1"/>
      <p:bldP spid="40" grpId="0" animBg="1"/>
      <p:bldP spid="41" grpId="0" animBg="1"/>
      <p:bldP spid="42" grpId="0" animBg="1"/>
      <p:bldP spid="43"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3383481"/>
          </a:xfrm>
          <a:prstGeom prst="rect">
            <a:avLst/>
          </a:prstGeom>
        </p:spPr>
      </p:pic>
      <p:sp>
        <p:nvSpPr>
          <p:cNvPr id="5" name="TextBox 17"/>
          <p:cNvSpPr txBox="1"/>
          <p:nvPr/>
        </p:nvSpPr>
        <p:spPr>
          <a:xfrm>
            <a:off x="280810" y="1292100"/>
            <a:ext cx="2349323" cy="1231086"/>
          </a:xfrm>
          <a:prstGeom prst="rect">
            <a:avLst/>
          </a:prstGeom>
          <a:noFill/>
        </p:spPr>
        <p:txBody>
          <a:bodyPr wrap="none" lIns="121901" tIns="60950" rIns="121901" bIns="6095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FFFFFF"/>
                </a:solidFill>
                <a:effectLst>
                  <a:innerShdw blurRad="63500" dist="50800" dir="18900000">
                    <a:prstClr val="black">
                      <a:alpha val="50000"/>
                    </a:prstClr>
                  </a:innerShdw>
                </a:effectLst>
                <a:uLnTx/>
                <a:uFillTx/>
                <a:latin typeface="Arial" panose="020B0604020202020204"/>
                <a:ea typeface="微软雅黑" panose="020B0503020204020204" pitchFamily="34" charset="-122"/>
                <a:cs typeface="+mn-cs"/>
                <a:sym typeface="Arial" panose="020B0604020202020204"/>
              </a:rPr>
              <a:t>目 录</a:t>
            </a:r>
          </a:p>
        </p:txBody>
      </p:sp>
      <p:sp>
        <p:nvSpPr>
          <p:cNvPr id="6" name="TextBox 18"/>
          <p:cNvSpPr txBox="1"/>
          <p:nvPr/>
        </p:nvSpPr>
        <p:spPr>
          <a:xfrm>
            <a:off x="425674" y="2386126"/>
            <a:ext cx="3349597" cy="800199"/>
          </a:xfrm>
          <a:prstGeom prst="rect">
            <a:avLst/>
          </a:prstGeom>
          <a:noFill/>
        </p:spPr>
        <p:txBody>
          <a:bodyPr wrap="none" lIns="121901" tIns="60950" rIns="121901" bIns="6095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FFFFFF"/>
                </a:solidFill>
                <a:effectLst>
                  <a:innerShdw blurRad="63500" dist="50800" dir="18900000">
                    <a:prstClr val="black">
                      <a:alpha val="50000"/>
                    </a:prstClr>
                  </a:innerShdw>
                </a:effectLst>
                <a:uLnTx/>
                <a:uFillTx/>
                <a:latin typeface="Arial" panose="020B0604020202020204"/>
                <a:ea typeface="微软雅黑" panose="020B0503020204020204" pitchFamily="34" charset="-122"/>
                <a:cs typeface="+mn-cs"/>
                <a:sym typeface="Arial" panose="020B0604020202020204"/>
              </a:rPr>
              <a:t>CONTENTS</a:t>
            </a:r>
          </a:p>
        </p:txBody>
      </p:sp>
      <p:sp>
        <p:nvSpPr>
          <p:cNvPr id="7" name="椭圆 6"/>
          <p:cNvSpPr/>
          <p:nvPr/>
        </p:nvSpPr>
        <p:spPr>
          <a:xfrm>
            <a:off x="1595320" y="4017234"/>
            <a:ext cx="766914" cy="7669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1</a:t>
            </a:r>
            <a:endParaRPr kumimoji="0" lang="zh-CN" altLang="en-US"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endParaRPr>
          </a:p>
        </p:txBody>
      </p:sp>
      <p:sp>
        <p:nvSpPr>
          <p:cNvPr id="8" name="文本框 7"/>
          <p:cNvSpPr txBox="1"/>
          <p:nvPr/>
        </p:nvSpPr>
        <p:spPr>
          <a:xfrm>
            <a:off x="2362235" y="3987963"/>
            <a:ext cx="3283974" cy="584775"/>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lang="zh-CN" altLang="en-US" sz="3200" b="1" dirty="0">
                <a:solidFill>
                  <a:prstClr val="black">
                    <a:lumMod val="75000"/>
                    <a:lumOff val="25000"/>
                  </a:prstClr>
                </a:solidFill>
                <a:latin typeface="+mn-ea"/>
              </a:rPr>
              <a:t>图片上传部分</a:t>
            </a:r>
            <a:endParaRPr kumimoji="0" lang="ko-KR" altLang="en-US" sz="3200" b="1"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0" name="椭圆 9"/>
          <p:cNvSpPr/>
          <p:nvPr/>
        </p:nvSpPr>
        <p:spPr>
          <a:xfrm>
            <a:off x="1595320" y="5322338"/>
            <a:ext cx="766914" cy="7669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3</a:t>
            </a:r>
            <a:endParaRPr kumimoji="0" lang="zh-CN" altLang="en-US"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endParaRPr>
          </a:p>
        </p:txBody>
      </p:sp>
      <p:sp>
        <p:nvSpPr>
          <p:cNvPr id="11" name="文本框 10"/>
          <p:cNvSpPr txBox="1"/>
          <p:nvPr/>
        </p:nvSpPr>
        <p:spPr>
          <a:xfrm>
            <a:off x="2362235" y="5293067"/>
            <a:ext cx="3283974" cy="584775"/>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mn-ea"/>
                <a:cs typeface="+mn-cs"/>
              </a:rPr>
              <a:t>人脸搜索</a:t>
            </a:r>
            <a:endParaRPr kumimoji="0" lang="ko-KR" altLang="en-US" sz="3200" b="1"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3" name="椭圆 12"/>
          <p:cNvSpPr/>
          <p:nvPr/>
        </p:nvSpPr>
        <p:spPr>
          <a:xfrm>
            <a:off x="6526066" y="4017234"/>
            <a:ext cx="766914" cy="7669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2</a:t>
            </a:r>
            <a:endParaRPr kumimoji="0" lang="zh-CN" altLang="en-US"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endParaRPr>
          </a:p>
        </p:txBody>
      </p:sp>
      <p:sp>
        <p:nvSpPr>
          <p:cNvPr id="14" name="文本框 13"/>
          <p:cNvSpPr txBox="1"/>
          <p:nvPr/>
        </p:nvSpPr>
        <p:spPr>
          <a:xfrm>
            <a:off x="7292981" y="3987963"/>
            <a:ext cx="3283974" cy="584775"/>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mn-ea"/>
                <a:cs typeface="+mn-cs"/>
              </a:rPr>
              <a:t>人脸检测</a:t>
            </a:r>
            <a:endParaRPr kumimoji="0" lang="ko-KR" altLang="en-US" sz="3200" b="1" i="0" u="none" strike="noStrike" kern="1200" cap="none" spc="0" normalizeH="0" baseline="0" noProof="0" dirty="0">
              <a:ln>
                <a:noFill/>
              </a:ln>
              <a:solidFill>
                <a:prstClr val="black">
                  <a:lumMod val="75000"/>
                  <a:lumOff val="25000"/>
                </a:prstClr>
              </a:solidFill>
              <a:effectLst/>
              <a:uLnTx/>
              <a:uFillTx/>
              <a:latin typeface="+mn-ea"/>
              <a:cs typeface="+mn-cs"/>
            </a:endParaRPr>
          </a:p>
        </p:txBody>
      </p:sp>
      <p:sp>
        <p:nvSpPr>
          <p:cNvPr id="16" name="椭圆 15"/>
          <p:cNvSpPr/>
          <p:nvPr/>
        </p:nvSpPr>
        <p:spPr>
          <a:xfrm>
            <a:off x="6526066" y="5322338"/>
            <a:ext cx="766914" cy="7669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rPr>
              <a:t>4</a:t>
            </a:r>
            <a:endParaRPr kumimoji="0" lang="zh-CN" altLang="en-US"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n-ea"/>
              <a:cs typeface="+mn-cs"/>
            </a:endParaRPr>
          </a:p>
        </p:txBody>
      </p:sp>
      <p:sp>
        <p:nvSpPr>
          <p:cNvPr id="17" name="文本框 16"/>
          <p:cNvSpPr txBox="1"/>
          <p:nvPr/>
        </p:nvSpPr>
        <p:spPr>
          <a:xfrm>
            <a:off x="7292981" y="5293067"/>
            <a:ext cx="3283974" cy="584775"/>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lang="zh-CN" altLang="en-US" sz="3200" b="1" noProof="0" dirty="0">
                <a:solidFill>
                  <a:prstClr val="black">
                    <a:lumMod val="75000"/>
                    <a:lumOff val="25000"/>
                  </a:prstClr>
                </a:solidFill>
                <a:latin typeface="+mn-ea"/>
              </a:rPr>
              <a:t>人脸分类</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mn-ea"/>
                <a:cs typeface="+mn-cs"/>
              </a:rPr>
              <a:t>相册</a:t>
            </a:r>
            <a:endParaRPr kumimoji="0" lang="ko-KR" altLang="en-US" sz="3200" b="1" i="0" u="none" strike="noStrike" kern="1200" cap="none" spc="0" normalizeH="0" baseline="0" noProof="0" dirty="0">
              <a:ln>
                <a:noFill/>
              </a:ln>
              <a:solidFill>
                <a:prstClr val="black">
                  <a:lumMod val="75000"/>
                  <a:lumOff val="25000"/>
                </a:prstClr>
              </a:solidFill>
              <a:effectLst/>
              <a:uLnTx/>
              <a:uFillTx/>
              <a:latin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childTnLst>
                          </p:cTn>
                        </p:par>
                        <p:par>
                          <p:cTn id="53" fill="hold">
                            <p:stCondLst>
                              <p:cond delay="3000"/>
                            </p:stCondLst>
                            <p:childTnLst>
                              <p:par>
                                <p:cTn id="54" presetID="53" presetClass="entr" presetSubtype="16"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10" grpId="0" animBg="1"/>
      <p:bldP spid="11" grpId="0"/>
      <p:bldP spid="13" grpId="0" animBg="1"/>
      <p:bldP spid="14" grpId="0"/>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矩形: 圆角 4"/>
          <p:cNvSpPr/>
          <p:nvPr/>
        </p:nvSpPr>
        <p:spPr>
          <a:xfrm>
            <a:off x="1472381" y="1695949"/>
            <a:ext cx="2969342" cy="38136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0000" b="0" i="0" u="none" strike="noStrike" kern="1200" cap="none" spc="0" normalizeH="0" baseline="0" noProof="0" dirty="0">
                <a:ln>
                  <a:noFill/>
                </a:ln>
                <a:blipFill>
                  <a:blip r:embed="rId4"/>
                  <a:stretch>
                    <a:fillRect/>
                  </a:stretch>
                </a:blipFill>
                <a:effectLst/>
                <a:uLnTx/>
                <a:uFillTx/>
                <a:latin typeface="庞门正道标题体" panose="02010600030101010101" pitchFamily="2" charset="-122"/>
                <a:ea typeface="庞门正道标题体" panose="02010600030101010101" pitchFamily="2" charset="-122"/>
                <a:cs typeface="+mn-cs"/>
              </a:rPr>
              <a:t>1</a:t>
            </a:r>
            <a:endParaRPr kumimoji="0" lang="zh-CN" altLang="en-US" sz="30000" b="0" i="0" u="none" strike="noStrike" kern="1200" cap="none" spc="0" normalizeH="0" baseline="0" noProof="0" dirty="0">
              <a:ln>
                <a:noFill/>
              </a:ln>
              <a:blipFill>
                <a:blip r:embed="rId4"/>
                <a:stretch>
                  <a:fillRect/>
                </a:stretch>
              </a:blipFill>
              <a:effectLst/>
              <a:uLnTx/>
              <a:uFillTx/>
              <a:latin typeface="庞门正道标题体" panose="02010600030101010101" pitchFamily="2" charset="-122"/>
              <a:ea typeface="庞门正道标题体" panose="02010600030101010101" pitchFamily="2" charset="-122"/>
              <a:cs typeface="+mn-cs"/>
            </a:endParaRPr>
          </a:p>
        </p:txBody>
      </p:sp>
      <p:sp>
        <p:nvSpPr>
          <p:cNvPr id="6" name="文本框 5"/>
          <p:cNvSpPr txBox="1"/>
          <p:nvPr/>
        </p:nvSpPr>
        <p:spPr>
          <a:xfrm>
            <a:off x="4759222" y="2527637"/>
            <a:ext cx="6610821" cy="1015663"/>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lang="zh-CN" altLang="en-US" sz="6000" dirty="0">
                <a:solidFill>
                  <a:prstClr val="white"/>
                </a:solidFill>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rPr>
              <a:t>云相册</a:t>
            </a:r>
            <a:endParaRPr kumimoji="0" lang="ko-KR" altLang="en-US"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庞门正道标题体" panose="02010600030101010101" pitchFamily="2" charset="-122"/>
              <a:ea typeface="微软雅黑" panose="020B0503020204020204" pitchFamily="34" charset="-122"/>
              <a:cs typeface="+mn-cs"/>
            </a:endParaRPr>
          </a:p>
        </p:txBody>
      </p:sp>
      <p:sp>
        <p:nvSpPr>
          <p:cNvPr id="7" name="文本框 6"/>
          <p:cNvSpPr txBox="1"/>
          <p:nvPr/>
        </p:nvSpPr>
        <p:spPr>
          <a:xfrm>
            <a:off x="4902097" y="3569253"/>
            <a:ext cx="5035653" cy="1027845"/>
          </a:xfrm>
          <a:prstGeom prst="rect">
            <a:avLst/>
          </a:prstGeom>
          <a:noFill/>
        </p:spPr>
        <p:txBody>
          <a:bodyPr wrap="square" rtlCol="0">
            <a:spAutoFit/>
          </a:bodyPr>
          <a:lstStyle/>
          <a:p>
            <a:pPr lvl="0">
              <a:lnSpc>
                <a:spcPct val="150000"/>
              </a:lnSpc>
            </a:pPr>
            <a:r>
              <a:rPr lang="en-US" altLang="zh-CN" sz="1400" b="1" dirty="0">
                <a:solidFill>
                  <a:schemeClr val="bg1"/>
                </a:solidFill>
                <a:effectLst>
                  <a:outerShdw blurRad="38100" dist="38100" dir="2700000" algn="tl">
                    <a:srgbClr val="000000">
                      <a:alpha val="43137"/>
                    </a:srgbClr>
                  </a:outerShdw>
                </a:effectLst>
              </a:rPr>
              <a:t>Never think hard about past. It brings tears… Don’t think more about future. Itbringsfears… Live this moment with a smile. It brings cheers.</a:t>
            </a:r>
            <a:endParaRPr kumimoji="0" lang="zh-CN" alt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庞门正道标题体" panose="02010600030101010101" pitchFamily="2" charset="-122"/>
              <a:ea typeface="庞门正道标题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图文框 4"/>
          <p:cNvSpPr/>
          <p:nvPr/>
        </p:nvSpPr>
        <p:spPr>
          <a:xfrm>
            <a:off x="-139894" y="-127000"/>
            <a:ext cx="12433494" cy="7099300"/>
          </a:xfrm>
          <a:prstGeom prst="frame">
            <a:avLst>
              <a:gd name="adj1" fmla="val 3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385568" y="361950"/>
            <a:ext cx="11468100" cy="61087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327435" y="469304"/>
            <a:ext cx="1093019" cy="607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blipFill>
                  <a:blip r:embed="rId4"/>
                  <a:stretch>
                    <a:fillRect/>
                  </a:stretch>
                </a:blipFill>
                <a:effectLst/>
                <a:uLnTx/>
                <a:uFillTx/>
                <a:cs typeface="+mn-cs"/>
              </a:rPr>
              <a:t>04</a:t>
            </a:r>
            <a:endParaRPr kumimoji="0" lang="zh-CN" altLang="en-US" sz="4400" b="1" i="0" u="none" strike="noStrike" kern="1200" cap="none" spc="0" normalizeH="0" baseline="0" noProof="0" dirty="0">
              <a:ln>
                <a:noFill/>
              </a:ln>
              <a:blipFill>
                <a:blip r:embed="rId4"/>
                <a:stretch>
                  <a:fillRect/>
                </a:stretch>
              </a:blipFill>
              <a:effectLst/>
              <a:uLnTx/>
              <a:uFillTx/>
              <a:cs typeface="+mn-cs"/>
            </a:endParaRPr>
          </a:p>
        </p:txBody>
      </p:sp>
      <p:sp>
        <p:nvSpPr>
          <p:cNvPr id="8" name="文本框 7"/>
          <p:cNvSpPr txBox="1"/>
          <p:nvPr/>
        </p:nvSpPr>
        <p:spPr>
          <a:xfrm>
            <a:off x="1157503" y="512284"/>
            <a:ext cx="3942398" cy="769441"/>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kumimoji="0" lang="zh-CN" altLang="en-US" sz="44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庞门正道标题体" panose="02010600030101010101" pitchFamily="2" charset="-122"/>
                <a:cs typeface="+mn-cs"/>
              </a:rPr>
              <a:t>人脸分类相册</a:t>
            </a:r>
            <a:endParaRPr kumimoji="0" lang="ko-KR" altLang="en-US" sz="44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7FD35C6E-9467-454D-8968-7409075F769C}"/>
              </a:ext>
            </a:extLst>
          </p:cNvPr>
          <p:cNvSpPr txBox="1"/>
          <p:nvPr/>
        </p:nvSpPr>
        <p:spPr>
          <a:xfrm>
            <a:off x="716437" y="1480008"/>
            <a:ext cx="3252248" cy="3539430"/>
          </a:xfrm>
          <a:prstGeom prst="rect">
            <a:avLst/>
          </a:prstGeom>
          <a:noFill/>
        </p:spPr>
        <p:txBody>
          <a:bodyPr wrap="square" rtlCol="0">
            <a:spAutoFit/>
          </a:bodyPr>
          <a:lstStyle/>
          <a:p>
            <a:r>
              <a:rPr lang="zh-CN" altLang="en-US" sz="3200" dirty="0"/>
              <a:t>根据人脸分类以及阿里云服务器实现了人脸分类相册，把同一人的图片存储在一起，合照也能识别。</a:t>
            </a:r>
          </a:p>
        </p:txBody>
      </p:sp>
      <p:pic>
        <p:nvPicPr>
          <p:cNvPr id="9" name="图片 8">
            <a:extLst>
              <a:ext uri="{FF2B5EF4-FFF2-40B4-BE49-F238E27FC236}">
                <a16:creationId xmlns:a16="http://schemas.microsoft.com/office/drawing/2014/main" id="{5B800174-91A0-4670-B244-87034AF2B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5963" y="747057"/>
            <a:ext cx="2565532" cy="5410478"/>
          </a:xfrm>
          <a:prstGeom prst="rect">
            <a:avLst/>
          </a:prstGeom>
        </p:spPr>
      </p:pic>
      <p:pic>
        <p:nvPicPr>
          <p:cNvPr id="11" name="图片 10">
            <a:extLst>
              <a:ext uri="{FF2B5EF4-FFF2-40B4-BE49-F238E27FC236}">
                <a16:creationId xmlns:a16="http://schemas.microsoft.com/office/drawing/2014/main" id="{8222C6A0-D3C3-401B-A225-F6A909F5C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1258" y="773022"/>
            <a:ext cx="2559182" cy="5385077"/>
          </a:xfrm>
          <a:prstGeom prst="rect">
            <a:avLst/>
          </a:prstGeom>
        </p:spPr>
      </p:pic>
    </p:spTree>
    <p:extLst>
      <p:ext uri="{BB962C8B-B14F-4D97-AF65-F5344CB8AC3E}">
        <p14:creationId xmlns:p14="http://schemas.microsoft.com/office/powerpoint/2010/main" val="2508243527"/>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矩形: 圆角 4"/>
          <p:cNvSpPr/>
          <p:nvPr/>
        </p:nvSpPr>
        <p:spPr>
          <a:xfrm>
            <a:off x="1472381" y="1695949"/>
            <a:ext cx="2969342" cy="38136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0" dirty="0">
                <a:blipFill>
                  <a:blip r:embed="rId4"/>
                  <a:stretch>
                    <a:fillRect/>
                  </a:stretch>
                </a:blipFill>
                <a:latin typeface="庞门正道标题体" panose="02010600030101010101" pitchFamily="2" charset="-122"/>
                <a:ea typeface="庞门正道标题体" panose="02010600030101010101" pitchFamily="2" charset="-122"/>
              </a:rPr>
              <a:t>2</a:t>
            </a:r>
            <a:endParaRPr kumimoji="0" lang="zh-CN" altLang="en-US" sz="30000" b="0" i="0" u="none" strike="noStrike" kern="1200" cap="none" spc="0" normalizeH="0" baseline="0" noProof="0" dirty="0">
              <a:ln>
                <a:noFill/>
              </a:ln>
              <a:blipFill>
                <a:blip r:embed="rId4"/>
                <a:stretch>
                  <a:fillRect/>
                </a:stretch>
              </a:blipFill>
              <a:effectLst/>
              <a:uLnTx/>
              <a:uFillTx/>
              <a:latin typeface="庞门正道标题体" panose="02010600030101010101" pitchFamily="2" charset="-122"/>
              <a:ea typeface="庞门正道标题体" panose="02010600030101010101" pitchFamily="2" charset="-122"/>
              <a:cs typeface="+mn-cs"/>
            </a:endParaRPr>
          </a:p>
        </p:txBody>
      </p:sp>
      <p:sp>
        <p:nvSpPr>
          <p:cNvPr id="6" name="文本框 5"/>
          <p:cNvSpPr txBox="1"/>
          <p:nvPr/>
        </p:nvSpPr>
        <p:spPr>
          <a:xfrm>
            <a:off x="4759222" y="2527637"/>
            <a:ext cx="6610821" cy="1015663"/>
          </a:xfrm>
          <a:prstGeom prst="rect">
            <a:avLst/>
          </a:prstGeom>
          <a:noFill/>
        </p:spPr>
        <p:txBody>
          <a:bodyPr vert="horz" wrap="square" lIns="91440" tIns="45720" rIns="91440" bIns="45720" numCol="1" anchor="t">
            <a:spAutoFit/>
          </a:bodyPr>
          <a:lstStyle/>
          <a:p>
            <a:pPr lvl="0" eaLnBrk="0">
              <a:defRPr/>
            </a:pPr>
            <a:r>
              <a:rPr lang="zh-CN" altLang="en-US" sz="6000" dirty="0">
                <a:solidFill>
                  <a:prstClr val="white"/>
                </a:solidFill>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rPr>
              <a:t>人脸识别</a:t>
            </a:r>
          </a:p>
        </p:txBody>
      </p:sp>
      <p:sp>
        <p:nvSpPr>
          <p:cNvPr id="7" name="文本框 6"/>
          <p:cNvSpPr txBox="1"/>
          <p:nvPr/>
        </p:nvSpPr>
        <p:spPr>
          <a:xfrm>
            <a:off x="4902097" y="3569253"/>
            <a:ext cx="5035653" cy="1027845"/>
          </a:xfrm>
          <a:prstGeom prst="rect">
            <a:avLst/>
          </a:prstGeom>
          <a:noFill/>
        </p:spPr>
        <p:txBody>
          <a:bodyPr wrap="square" rtlCol="0">
            <a:spAutoFit/>
          </a:bodyPr>
          <a:lstStyle/>
          <a:p>
            <a:pPr lvl="0">
              <a:lnSpc>
                <a:spcPct val="150000"/>
              </a:lnSpc>
            </a:pPr>
            <a:r>
              <a:rPr lang="en-US" altLang="zh-CN" sz="1400" b="1" dirty="0">
                <a:solidFill>
                  <a:schemeClr val="bg1"/>
                </a:solidFill>
                <a:effectLst>
                  <a:outerShdw blurRad="38100" dist="38100" dir="2700000" algn="tl">
                    <a:srgbClr val="000000">
                      <a:alpha val="43137"/>
                    </a:srgbClr>
                  </a:outerShdw>
                </a:effectLst>
              </a:rPr>
              <a:t>Never think hard about past. It brings tears… Don’t think more about future. Itbringsfears… Live this moment with a smile. It brings cheers.</a:t>
            </a:r>
            <a:endParaRPr kumimoji="0" lang="zh-CN" alt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庞门正道标题体" panose="02010600030101010101" pitchFamily="2" charset="-122"/>
              <a:ea typeface="庞门正道标题体" panose="02010600030101010101" pitchFamily="2" charset="-122"/>
            </a:endParaRPr>
          </a:p>
        </p:txBody>
      </p:sp>
    </p:spTree>
    <p:extLst>
      <p:ext uri="{BB962C8B-B14F-4D97-AF65-F5344CB8AC3E}">
        <p14:creationId xmlns:p14="http://schemas.microsoft.com/office/powerpoint/2010/main" val="262859030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图文框 4"/>
          <p:cNvSpPr/>
          <p:nvPr/>
        </p:nvSpPr>
        <p:spPr>
          <a:xfrm>
            <a:off x="-139894" y="-127000"/>
            <a:ext cx="12433494" cy="7099300"/>
          </a:xfrm>
          <a:prstGeom prst="frame">
            <a:avLst>
              <a:gd name="adj1" fmla="val 3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385568" y="361950"/>
            <a:ext cx="11468100" cy="61087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283968" y="553744"/>
            <a:ext cx="1093019" cy="607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blipFill>
                  <a:blip r:embed="rId4"/>
                  <a:stretch>
                    <a:fillRect/>
                  </a:stretch>
                </a:blipFill>
                <a:effectLst/>
                <a:uLnTx/>
                <a:uFillTx/>
                <a:cs typeface="+mn-cs"/>
              </a:rPr>
              <a:t>01</a:t>
            </a:r>
            <a:endParaRPr kumimoji="0" lang="zh-CN" altLang="en-US" sz="4400" b="1" i="0" u="none" strike="noStrike" kern="1200" cap="none" spc="0" normalizeH="0" baseline="0" noProof="0" dirty="0">
              <a:ln>
                <a:noFill/>
              </a:ln>
              <a:blipFill>
                <a:blip r:embed="rId4"/>
                <a:stretch>
                  <a:fillRect/>
                </a:stretch>
              </a:blipFill>
              <a:effectLst/>
              <a:uLnTx/>
              <a:uFillTx/>
              <a:cs typeface="+mn-cs"/>
            </a:endParaRPr>
          </a:p>
        </p:txBody>
      </p:sp>
      <p:sp>
        <p:nvSpPr>
          <p:cNvPr id="8" name="文本框 7"/>
          <p:cNvSpPr txBox="1"/>
          <p:nvPr/>
        </p:nvSpPr>
        <p:spPr>
          <a:xfrm>
            <a:off x="1157503" y="512284"/>
            <a:ext cx="3829276" cy="769441"/>
          </a:xfrm>
          <a:prstGeom prst="rect">
            <a:avLst/>
          </a:prstGeom>
          <a:noFill/>
        </p:spPr>
        <p:txBody>
          <a:bodyPr vert="horz" wrap="square" lIns="91440" tIns="45720" rIns="91440" bIns="45720" numCol="1" anchor="t">
            <a:spAutoFit/>
          </a:bodyPr>
          <a:lstStyle/>
          <a:p>
            <a:pPr lvl="0" eaLnBrk="0">
              <a:defRPr/>
            </a:pPr>
            <a:r>
              <a:rPr lang="zh-CN" altLang="en-US" sz="4400" spc="300" dirty="0">
                <a:solidFill>
                  <a:schemeClr val="tx1">
                    <a:lumMod val="85000"/>
                    <a:lumOff val="15000"/>
                  </a:schemeClr>
                </a:solidFill>
                <a:effectLst>
                  <a:outerShdw blurRad="38100" dist="38100" dir="2700000" algn="tl">
                    <a:srgbClr val="000000">
                      <a:alpha val="43137"/>
                    </a:srgbClr>
                  </a:outerShdw>
                </a:effectLst>
                <a:ea typeface="庞门正道标题体" panose="02010600030101010101" pitchFamily="2" charset="-122"/>
              </a:rPr>
              <a:t>人脸注册</a:t>
            </a:r>
          </a:p>
        </p:txBody>
      </p:sp>
      <p:sp>
        <p:nvSpPr>
          <p:cNvPr id="27" name="文本框 26">
            <a:extLst>
              <a:ext uri="{FF2B5EF4-FFF2-40B4-BE49-F238E27FC236}">
                <a16:creationId xmlns:a16="http://schemas.microsoft.com/office/drawing/2014/main" id="{2D6166EF-C5E3-4F53-AADC-09FF0410C24B}"/>
              </a:ext>
            </a:extLst>
          </p:cNvPr>
          <p:cNvSpPr txBox="1"/>
          <p:nvPr/>
        </p:nvSpPr>
        <p:spPr>
          <a:xfrm>
            <a:off x="644525" y="1352973"/>
            <a:ext cx="2965602" cy="3539430"/>
          </a:xfrm>
          <a:prstGeom prst="rect">
            <a:avLst/>
          </a:prstGeom>
          <a:noFill/>
        </p:spPr>
        <p:txBody>
          <a:bodyPr wrap="square" rtlCol="0">
            <a:spAutoFit/>
          </a:bodyPr>
          <a:lstStyle/>
          <a:p>
            <a:r>
              <a:rPr lang="zh-CN" altLang="en-US" sz="3200" dirty="0"/>
              <a:t>可以用相机拍照和从图库进行选择照片两种方式把图片上传到阿里云服务器以及百度人脸库。</a:t>
            </a:r>
          </a:p>
        </p:txBody>
      </p:sp>
      <p:pic>
        <p:nvPicPr>
          <p:cNvPr id="9" name="图片 8">
            <a:extLst>
              <a:ext uri="{FF2B5EF4-FFF2-40B4-BE49-F238E27FC236}">
                <a16:creationId xmlns:a16="http://schemas.microsoft.com/office/drawing/2014/main" id="{B4D1CEE2-E7CC-4B6F-9609-BE00684B4F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9641" y="742812"/>
            <a:ext cx="2578233" cy="5372376"/>
          </a:xfrm>
          <a:prstGeom prst="rect">
            <a:avLst/>
          </a:prstGeom>
        </p:spPr>
      </p:pic>
      <p:pic>
        <p:nvPicPr>
          <p:cNvPr id="11" name="图片 10">
            <a:extLst>
              <a:ext uri="{FF2B5EF4-FFF2-40B4-BE49-F238E27FC236}">
                <a16:creationId xmlns:a16="http://schemas.microsoft.com/office/drawing/2014/main" id="{624FBE46-309F-4DF5-BAFD-8F45D86081F7}"/>
              </a:ext>
            </a:extLst>
          </p:cNvPr>
          <p:cNvPicPr>
            <a:picLocks noChangeAspect="1"/>
          </p:cNvPicPr>
          <p:nvPr/>
        </p:nvPicPr>
        <p:blipFill rotWithShape="1">
          <a:blip r:embed="rId6">
            <a:extLst>
              <a:ext uri="{28A0092B-C50C-407E-A947-70E740481C1C}">
                <a14:useLocalDpi xmlns:a14="http://schemas.microsoft.com/office/drawing/2010/main" val="0"/>
              </a:ext>
            </a:extLst>
          </a:blip>
          <a:srcRect l="5836" r="7225" b="2084"/>
          <a:stretch/>
        </p:blipFill>
        <p:spPr>
          <a:xfrm>
            <a:off x="7434200" y="742812"/>
            <a:ext cx="2578233" cy="5372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图文框 4"/>
          <p:cNvSpPr/>
          <p:nvPr/>
        </p:nvSpPr>
        <p:spPr>
          <a:xfrm>
            <a:off x="-139894" y="-127000"/>
            <a:ext cx="12433494" cy="7099300"/>
          </a:xfrm>
          <a:prstGeom prst="frame">
            <a:avLst>
              <a:gd name="adj1" fmla="val 3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385568" y="361950"/>
            <a:ext cx="11468100" cy="61087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327435" y="469304"/>
            <a:ext cx="1093019" cy="607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blipFill>
                  <a:blip r:embed="rId4"/>
                  <a:stretch>
                    <a:fillRect/>
                  </a:stretch>
                </a:blipFill>
                <a:effectLst/>
                <a:uLnTx/>
                <a:uFillTx/>
                <a:cs typeface="+mn-cs"/>
              </a:rPr>
              <a:t>02</a:t>
            </a:r>
            <a:endParaRPr kumimoji="0" lang="zh-CN" altLang="en-US" sz="4400" b="1" i="0" u="none" strike="noStrike" kern="1200" cap="none" spc="0" normalizeH="0" baseline="0" noProof="0" dirty="0">
              <a:ln>
                <a:noFill/>
              </a:ln>
              <a:blipFill>
                <a:blip r:embed="rId4"/>
                <a:stretch>
                  <a:fillRect/>
                </a:stretch>
              </a:blipFill>
              <a:effectLst/>
              <a:uLnTx/>
              <a:uFillTx/>
              <a:cs typeface="+mn-cs"/>
            </a:endParaRPr>
          </a:p>
        </p:txBody>
      </p:sp>
      <p:sp>
        <p:nvSpPr>
          <p:cNvPr id="8" name="文本框 7"/>
          <p:cNvSpPr txBox="1"/>
          <p:nvPr/>
        </p:nvSpPr>
        <p:spPr>
          <a:xfrm>
            <a:off x="1157503" y="512284"/>
            <a:ext cx="2911578" cy="769441"/>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kumimoji="0" lang="zh-CN" altLang="en-US" sz="44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庞门正道标题体" panose="02010600030101010101" pitchFamily="2" charset="-122"/>
                <a:cs typeface="+mn-cs"/>
              </a:rPr>
              <a:t>人脸检测</a:t>
            </a:r>
            <a:endParaRPr kumimoji="0" lang="ko-KR" altLang="en-US" sz="44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48E63575-134D-458F-B422-7BE1ABC2EF9A}"/>
              </a:ext>
            </a:extLst>
          </p:cNvPr>
          <p:cNvSpPr txBox="1"/>
          <p:nvPr/>
        </p:nvSpPr>
        <p:spPr>
          <a:xfrm>
            <a:off x="716437" y="1536569"/>
            <a:ext cx="2686639" cy="3539430"/>
          </a:xfrm>
          <a:prstGeom prst="rect">
            <a:avLst/>
          </a:prstGeom>
          <a:noFill/>
        </p:spPr>
        <p:txBody>
          <a:bodyPr wrap="square" rtlCol="0">
            <a:spAutoFit/>
          </a:bodyPr>
          <a:lstStyle/>
          <a:p>
            <a:r>
              <a:rPr lang="zh-CN" altLang="en-US" sz="3200" dirty="0"/>
              <a:t>对选择的图片进行人脸检测，返回该用户的性别，年龄，颜值等数据，并可以对人脸进行框选。</a:t>
            </a:r>
          </a:p>
        </p:txBody>
      </p:sp>
      <p:pic>
        <p:nvPicPr>
          <p:cNvPr id="3" name="图片 2">
            <a:extLst>
              <a:ext uri="{FF2B5EF4-FFF2-40B4-BE49-F238E27FC236}">
                <a16:creationId xmlns:a16="http://schemas.microsoft.com/office/drawing/2014/main" id="{DF5B9565-D687-4E01-8B98-B366BE746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584" y="723761"/>
            <a:ext cx="2552831" cy="5410478"/>
          </a:xfrm>
          <a:prstGeom prst="rect">
            <a:avLst/>
          </a:prstGeom>
        </p:spPr>
      </p:pic>
      <p:pic>
        <p:nvPicPr>
          <p:cNvPr id="11" name="图片 10">
            <a:extLst>
              <a:ext uri="{FF2B5EF4-FFF2-40B4-BE49-F238E27FC236}">
                <a16:creationId xmlns:a16="http://schemas.microsoft.com/office/drawing/2014/main" id="{3AA54D2D-AA0D-4FA8-9813-2BBFA57B4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6645" y="755513"/>
            <a:ext cx="2571882" cy="5378726"/>
          </a:xfrm>
          <a:prstGeom prst="rect">
            <a:avLst/>
          </a:prstGeom>
        </p:spPr>
      </p:pic>
    </p:spTree>
    <p:extLst>
      <p:ext uri="{BB962C8B-B14F-4D97-AF65-F5344CB8AC3E}">
        <p14:creationId xmlns:p14="http://schemas.microsoft.com/office/powerpoint/2010/main" val="4254699009"/>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04595"/>
          </a:xfrm>
          <a:prstGeom prst="rect">
            <a:avLst/>
          </a:prstGeom>
        </p:spPr>
      </p:pic>
      <p:sp>
        <p:nvSpPr>
          <p:cNvPr id="5" name="图文框 4"/>
          <p:cNvSpPr/>
          <p:nvPr/>
        </p:nvSpPr>
        <p:spPr>
          <a:xfrm>
            <a:off x="-139894" y="-127000"/>
            <a:ext cx="12433494" cy="7099300"/>
          </a:xfrm>
          <a:prstGeom prst="frame">
            <a:avLst>
              <a:gd name="adj1" fmla="val 3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385568" y="361950"/>
            <a:ext cx="11468100" cy="61087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327435" y="469304"/>
            <a:ext cx="1093019" cy="6074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blipFill>
                  <a:blip r:embed="rId4"/>
                  <a:stretch>
                    <a:fillRect/>
                  </a:stretch>
                </a:blipFill>
                <a:effectLst/>
                <a:uLnTx/>
                <a:uFillTx/>
                <a:cs typeface="+mn-cs"/>
              </a:rPr>
              <a:t>03</a:t>
            </a:r>
            <a:endParaRPr kumimoji="0" lang="zh-CN" altLang="en-US" sz="4400" b="1" i="0" u="none" strike="noStrike" kern="1200" cap="none" spc="0" normalizeH="0" baseline="0" noProof="0" dirty="0">
              <a:ln>
                <a:noFill/>
              </a:ln>
              <a:blipFill>
                <a:blip r:embed="rId4"/>
                <a:stretch>
                  <a:fillRect/>
                </a:stretch>
              </a:blipFill>
              <a:effectLst/>
              <a:uLnTx/>
              <a:uFillTx/>
              <a:cs typeface="+mn-cs"/>
            </a:endParaRPr>
          </a:p>
        </p:txBody>
      </p:sp>
      <p:sp>
        <p:nvSpPr>
          <p:cNvPr id="8" name="文本框 7"/>
          <p:cNvSpPr txBox="1"/>
          <p:nvPr/>
        </p:nvSpPr>
        <p:spPr>
          <a:xfrm>
            <a:off x="1157503" y="512284"/>
            <a:ext cx="3735008" cy="769441"/>
          </a:xfrm>
          <a:prstGeom prst="rect">
            <a:avLst/>
          </a:prstGeom>
          <a:noFill/>
        </p:spPr>
        <p:txBody>
          <a:bodyPr vert="horz" wrap="square" lIns="91440" tIns="45720" rIns="91440" bIns="45720" numCol="1" anchor="t">
            <a:spAutoFit/>
          </a:bodyPr>
          <a:lstStyle/>
          <a:p>
            <a:pPr marL="0" marR="0" lvl="0" indent="0" algn="l" defTabSz="914400" rtl="0" eaLnBrk="0" fontAlgn="auto" latinLnBrk="0" hangingPunct="1">
              <a:lnSpc>
                <a:spcPct val="100000"/>
              </a:lnSpc>
              <a:spcBef>
                <a:spcPts val="0"/>
              </a:spcBef>
              <a:spcAft>
                <a:spcPts val="0"/>
              </a:spcAft>
              <a:buClrTx/>
              <a:buSzTx/>
              <a:buFontTx/>
              <a:buNone/>
              <a:defRPr/>
            </a:pPr>
            <a:r>
              <a:rPr kumimoji="0" lang="zh-CN" altLang="en-US" sz="44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庞门正道标题体" panose="02010600030101010101" pitchFamily="2" charset="-122"/>
                <a:cs typeface="+mn-cs"/>
              </a:rPr>
              <a:t>人脸搜索</a:t>
            </a:r>
            <a:endParaRPr kumimoji="0" lang="ko-KR" altLang="en-US" sz="4400" b="0" i="0" u="none" strike="noStrike" kern="1200" cap="none" spc="3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7FD35C6E-9467-454D-8968-7409075F769C}"/>
              </a:ext>
            </a:extLst>
          </p:cNvPr>
          <p:cNvSpPr txBox="1"/>
          <p:nvPr/>
        </p:nvSpPr>
        <p:spPr>
          <a:xfrm>
            <a:off x="716437" y="1480008"/>
            <a:ext cx="3252248" cy="4031873"/>
          </a:xfrm>
          <a:prstGeom prst="rect">
            <a:avLst/>
          </a:prstGeom>
          <a:noFill/>
        </p:spPr>
        <p:txBody>
          <a:bodyPr wrap="square" rtlCol="0">
            <a:spAutoFit/>
          </a:bodyPr>
          <a:lstStyle/>
          <a:p>
            <a:r>
              <a:rPr lang="zh-CN" altLang="en-US" sz="3200" dirty="0"/>
              <a:t>对图片中的人脸进行搜索，支持识别多张人脸。</a:t>
            </a:r>
            <a:endParaRPr lang="en-US" altLang="zh-CN" sz="3200" dirty="0"/>
          </a:p>
          <a:p>
            <a:r>
              <a:rPr lang="zh-CN" altLang="en-US" sz="3200" dirty="0"/>
              <a:t>并在返回匹配值大于</a:t>
            </a:r>
            <a:r>
              <a:rPr lang="en-US" altLang="zh-CN" sz="3200" dirty="0"/>
              <a:t>80</a:t>
            </a:r>
            <a:r>
              <a:rPr lang="zh-CN" altLang="en-US" sz="3200" dirty="0"/>
              <a:t>且人脸库中没有这张图片的情况下，进行自动注册。</a:t>
            </a:r>
          </a:p>
        </p:txBody>
      </p:sp>
      <p:pic>
        <p:nvPicPr>
          <p:cNvPr id="9" name="图片 8">
            <a:extLst>
              <a:ext uri="{FF2B5EF4-FFF2-40B4-BE49-F238E27FC236}">
                <a16:creationId xmlns:a16="http://schemas.microsoft.com/office/drawing/2014/main" id="{CD6ACEE6-A7B0-42D4-9DE4-2D2A5AF27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3234" y="742812"/>
            <a:ext cx="2565532" cy="5372376"/>
          </a:xfrm>
          <a:prstGeom prst="rect">
            <a:avLst/>
          </a:prstGeom>
        </p:spPr>
      </p:pic>
      <p:pic>
        <p:nvPicPr>
          <p:cNvPr id="11" name="图片 10">
            <a:extLst>
              <a:ext uri="{FF2B5EF4-FFF2-40B4-BE49-F238E27FC236}">
                <a16:creationId xmlns:a16="http://schemas.microsoft.com/office/drawing/2014/main" id="{7A1897EF-B71B-40A5-B7BF-90194D09D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8069" y="742812"/>
            <a:ext cx="2590933" cy="5372376"/>
          </a:xfrm>
          <a:prstGeom prst="rect">
            <a:avLst/>
          </a:prstGeom>
        </p:spPr>
      </p:pic>
    </p:spTree>
    <p:extLst>
      <p:ext uri="{BB962C8B-B14F-4D97-AF65-F5344CB8AC3E}">
        <p14:creationId xmlns:p14="http://schemas.microsoft.com/office/powerpoint/2010/main" val="2101200003"/>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年终述职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rgbClr val="000000"/>
      </a:dk1>
      <a:lt1>
        <a:srgbClr val="FFFFFF"/>
      </a:lt1>
      <a:dk2>
        <a:srgbClr val="44546A"/>
      </a:dk2>
      <a:lt2>
        <a:srgbClr val="E7E6E6"/>
      </a:lt2>
      <a:accent1>
        <a:srgbClr val="00B1D3"/>
      </a:accent1>
      <a:accent2>
        <a:srgbClr val="EDD883"/>
      </a:accent2>
      <a:accent3>
        <a:srgbClr val="00B1D3"/>
      </a:accent3>
      <a:accent4>
        <a:srgbClr val="EDD883"/>
      </a:accent4>
      <a:accent5>
        <a:srgbClr val="00B1D3"/>
      </a:accent5>
      <a:accent6>
        <a:srgbClr val="EDD883"/>
      </a:accent6>
      <a:hlink>
        <a:srgbClr val="0563C1"/>
      </a:hlink>
      <a:folHlink>
        <a:srgbClr val="954F72"/>
      </a:folHlink>
    </a:clrScheme>
    <a:fontScheme name="xkuzv05k">
      <a:majorFont>
        <a:latin typeface="Arial"/>
        <a:ea typeface="方正黑体_GBK"/>
        <a:cs typeface=""/>
      </a:majorFont>
      <a:minorFont>
        <a:latin typeface="Arial"/>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404</Words>
  <Application>Microsoft Office PowerPoint</Application>
  <PresentationFormat>宽屏</PresentationFormat>
  <Paragraphs>75</Paragraphs>
  <Slides>13</Slides>
  <Notes>13</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13</vt:i4>
      </vt:variant>
    </vt:vector>
  </HeadingPairs>
  <TitlesOfParts>
    <vt:vector size="20" baseType="lpstr">
      <vt:lpstr>맑은 고딕</vt:lpstr>
      <vt:lpstr>等线</vt:lpstr>
      <vt:lpstr>等线 Light</vt:lpstr>
      <vt:lpstr>庞门正道标题体</vt:lpstr>
      <vt:lpstr>Arial</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年终述职1</dc:title>
  <dc:creator>张 建春</dc:creator>
  <cp:lastModifiedBy>紫玉 王</cp:lastModifiedBy>
  <cp:revision>44</cp:revision>
  <dcterms:created xsi:type="dcterms:W3CDTF">2018-10-16T07:02:00Z</dcterms:created>
  <dcterms:modified xsi:type="dcterms:W3CDTF">2019-11-16T13:44:03Z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2052-10.1.0.7521</vt:lpwstr>
  </property>
</Properties>
</file>